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17" r:id="rId5"/>
    <p:sldId id="307" r:id="rId6"/>
    <p:sldId id="319" r:id="rId7"/>
    <p:sldId id="320" r:id="rId8"/>
    <p:sldId id="321" r:id="rId9"/>
    <p:sldId id="308" r:id="rId10"/>
    <p:sldId id="309" r:id="rId11"/>
    <p:sldId id="323" r:id="rId12"/>
    <p:sldId id="324" r:id="rId13"/>
    <p:sldId id="325" r:id="rId14"/>
    <p:sldId id="326" r:id="rId15"/>
    <p:sldId id="278" r:id="rId16"/>
    <p:sldId id="310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5405" autoAdjust="0"/>
  </p:normalViewPr>
  <p:slideViewPr>
    <p:cSldViewPr snapToGrid="0">
      <p:cViewPr>
        <p:scale>
          <a:sx n="94" d="100"/>
          <a:sy n="94" d="100"/>
        </p:scale>
        <p:origin x="168" y="67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3/16/2025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3/16/2025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E1FFE-DB48-F9D8-EB21-1DBD0CB5C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05474-5B78-608A-0E3D-8E62314E8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32A26-1B5D-664A-5F82-043E87DB9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D7449-2E71-4416-3A76-10F535255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890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000A-5022-CFC8-0E8B-90449C116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A27E8C-9F4E-0437-DA80-E4AC5F750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1ACDA-64C1-BF98-7BA5-2ED3487C9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EE7BC-4D39-3B60-3136-BB38DBFCC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213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</a:t>
            </a:r>
            <a:r>
              <a:rPr lang="en-US" b="1" dirty="0"/>
              <a:t>Three Sisters Method</a:t>
            </a:r>
            <a:r>
              <a:rPr lang="en-US" dirty="0"/>
              <a:t> confuses pests through </a:t>
            </a:r>
            <a:r>
              <a:rPr lang="en-US" b="1" dirty="0"/>
              <a:t>companion planting</a:t>
            </a:r>
            <a:r>
              <a:rPr lang="en-US" dirty="0"/>
              <a:t>, which disrupts the usual visual and scent cues pests rely on to locate their preferred plants. Here’s how: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Diverse Plant Structures</a:t>
            </a:r>
            <a:r>
              <a:rPr lang="en-US" dirty="0"/>
              <a:t>: Corn grows tall, beans climb, and squash spreads low, creating a complex, layered environment that makes it harder for pests to navigate and find their target.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Masking Scents</a:t>
            </a:r>
            <a:r>
              <a:rPr lang="en-US" dirty="0"/>
              <a:t>: The combination of different plants releases a mix of chemical compounds that can mask the scent of individual plants, making it harder for pests to detect their preferred host.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Physical Barriers</a:t>
            </a:r>
            <a:r>
              <a:rPr lang="en-US" dirty="0"/>
              <a:t>: The sprawling squash vines create a dense, prickly ground cover that deters crawling pests like vine borers and some beetles from reaching the stems of corn and beans.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Disrupting Pest Reproduction</a:t>
            </a:r>
            <a:r>
              <a:rPr lang="en-US" dirty="0"/>
              <a:t>: Some insects prefer to lay eggs on exposed soil or near the base of plants; the squash’s broad leaves shade the ground and interfere with this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Attracting Beneficial Insects</a:t>
            </a:r>
            <a:r>
              <a:rPr lang="en-US" dirty="0"/>
              <a:t>: The diversity of plants supports pollinators and predatory insects (like ladybugs and parasitic wasps) that help control pest populations naturally.</a:t>
            </a:r>
          </a:p>
          <a:p>
            <a:r>
              <a:rPr lang="en-US" dirty="0"/>
              <a:t>This method mimics natural ecosystems, making it harder for pests to thrive while promoting plant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549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5AFAB-7770-D9FD-2778-85F42E59F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BE593-DAEA-94CD-6B21-BDC1826CD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70036-5520-D6E3-CD80-44F23A8A5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E547D-586A-F006-3688-B581930BA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299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0BF2-DDE5-30EF-E747-DB3E75B05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853BD-DBEC-7A2D-598F-45204BE2D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95DA9-E154-F624-5A00-6D804B5F7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BEB0B-5F8C-459D-6C05-F9D04E233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969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/>
          <a:p>
            <a:r>
              <a:rPr lang="en-US" dirty="0"/>
              <a:t>Houma Nation Gardening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3A28C-AEDB-9226-E477-C0A0F7181E83}"/>
              </a:ext>
            </a:extLst>
          </p:cNvPr>
          <p:cNvSpPr txBox="1"/>
          <p:nvPr/>
        </p:nvSpPr>
        <p:spPr>
          <a:xfrm>
            <a:off x="5252720" y="5433568"/>
            <a:ext cx="2239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Natalie Lafont</a:t>
            </a:r>
          </a:p>
          <a:p>
            <a:r>
              <a:rPr lang="en-US" dirty="0"/>
              <a:t>Staff Scientist</a:t>
            </a:r>
          </a:p>
          <a:p>
            <a:r>
              <a:rPr lang="en-US" dirty="0"/>
              <a:t>Healthy Gulf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7CCFD-B2B6-F207-A1E8-88021219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48F6-90FD-2DD4-D1C7-2D4C7155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08314-1160-E967-7664-FBF28B06AE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104" y="2039112"/>
            <a:ext cx="7613904" cy="418121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Corn: Dry completely before shelling and storing in airtight containers or grind into meal/flour for long-term storage.</a:t>
            </a:r>
          </a:p>
          <a:p>
            <a:pPr lvl="1"/>
            <a:r>
              <a:rPr lang="en-US" b="1" dirty="0"/>
              <a:t>Fresh sweet corn: 1–2 weeks in the refrigerator.</a:t>
            </a:r>
          </a:p>
          <a:p>
            <a:pPr lvl="1"/>
            <a:r>
              <a:rPr lang="en-US" b="1" dirty="0"/>
              <a:t>Dried corn (for grinding or popping): 6 months to several years if stored in a cool, dry place in airtight containers.</a:t>
            </a:r>
          </a:p>
          <a:p>
            <a:pPr marL="0" indent="0">
              <a:buNone/>
            </a:pPr>
            <a:endParaRPr lang="en-US" sz="900" b="1" dirty="0"/>
          </a:p>
          <a:p>
            <a:r>
              <a:rPr lang="en-US" b="1" dirty="0"/>
              <a:t>Beans: If dried, store in jars or cloth bags in a cool, dry place; fresh beans can be blanched and frozen.</a:t>
            </a:r>
          </a:p>
          <a:p>
            <a:pPr lvl="1"/>
            <a:r>
              <a:rPr lang="en-US" b="1" dirty="0"/>
              <a:t>Fresh beans: up to 1 week in the refrigerator.</a:t>
            </a:r>
          </a:p>
          <a:p>
            <a:pPr lvl="1"/>
            <a:r>
              <a:rPr lang="en-US" b="1" dirty="0"/>
              <a:t>Blanched and frozen beans: 8–12 months in the freezer.</a:t>
            </a:r>
          </a:p>
          <a:p>
            <a:pPr lvl="1"/>
            <a:r>
              <a:rPr lang="en-US" b="1" dirty="0"/>
              <a:t>Dried beans: up to 2–3 years if kept in a cool, dry, airtight container</a:t>
            </a:r>
          </a:p>
          <a:p>
            <a:r>
              <a:rPr lang="en-US" b="1" dirty="0"/>
              <a:t>Squash: Store winter squash in a cool, dry area (50–55°F) with good air circulation; summer squash can be refrigerated or frozen after blanching.</a:t>
            </a:r>
          </a:p>
          <a:p>
            <a:pPr lvl="1"/>
            <a:r>
              <a:rPr lang="en-US" b="1" dirty="0"/>
              <a:t>Summer squash (e.g., zucchini): 1–2 weeks in the fridge; up to 1 year if blanched and frozen.</a:t>
            </a:r>
          </a:p>
          <a:p>
            <a:pPr lvl="1"/>
            <a:r>
              <a:rPr lang="en-US" b="1" dirty="0"/>
              <a:t>Winter squash (e.g., butternut, pumpkin): 3–6 months when stored in a cool, dry place; up to 1 year if cured properly and stored at optimal temperatures (50–55°F).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C69BF-EA83-36B6-B71D-24FE7503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CE9CA9-F4D6-4BC5-B1B1-4EAEFBBF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423422" y="2344564"/>
            <a:ext cx="3344162" cy="2508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9447-C02F-CAF2-D03F-61D15238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52" y="1320800"/>
            <a:ext cx="7534656" cy="914400"/>
          </a:xfrm>
        </p:spPr>
        <p:txBody>
          <a:bodyPr/>
          <a:lstStyle/>
          <a:p>
            <a:r>
              <a:rPr lang="en-US" dirty="0"/>
              <a:t>Best Three Sisters Varieties for Louisiana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5EB9-37E8-5FDD-CE31-5677CD287F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7145" y="2063496"/>
            <a:ext cx="7150608" cy="46299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Louisiana’s hot, humid climate with a long growing season means selecting heat-tolerant, disease-resistant varieties that thrive in this environment.</a:t>
            </a:r>
          </a:p>
          <a:p>
            <a:pPr>
              <a:buNone/>
            </a:pPr>
            <a:r>
              <a:rPr lang="en-US" b="1" dirty="0"/>
              <a:t>Corn 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‘Hickory King’</a:t>
            </a:r>
            <a:r>
              <a:rPr lang="en-US" dirty="0"/>
              <a:t> – Large, sturdy stalks provide excellent support for beans; great for cornmeal and grits.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‘G90’</a:t>
            </a:r>
            <a:r>
              <a:rPr lang="en-US" dirty="0"/>
              <a:t> – A hybrid sweet corn that tolerates humidity and has good disease resistance.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‘Stowell’s Evergreen’</a:t>
            </a:r>
            <a:r>
              <a:rPr lang="en-US" dirty="0"/>
              <a:t> – A classic, long-season heirloom sweet corn.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‘Cherokee White Eagle’</a:t>
            </a:r>
            <a:r>
              <a:rPr lang="en-US" dirty="0"/>
              <a:t> – A traditional Native American variety suited for flour and meal.</a:t>
            </a:r>
          </a:p>
          <a:p>
            <a:pPr>
              <a:buNone/>
            </a:pPr>
            <a:r>
              <a:rPr lang="en-US" b="1" dirty="0"/>
              <a:t>Beans 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‘Kentucky Wonder’</a:t>
            </a:r>
            <a:r>
              <a:rPr lang="en-US" dirty="0"/>
              <a:t> – A vigorous pole bean with excellent heat tolerance and productivity.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‘Rattlesnake’</a:t>
            </a:r>
            <a:r>
              <a:rPr lang="en-US" dirty="0"/>
              <a:t> – Heat-resistant and drought-tolerant with unique striped pods.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‘Blue Lake Pole’</a:t>
            </a:r>
            <a:r>
              <a:rPr lang="en-US" dirty="0"/>
              <a:t> – A reliable, disease-resistant heirloom variety.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‘Red Scarlet Runner’</a:t>
            </a:r>
            <a:r>
              <a:rPr lang="en-US" dirty="0"/>
              <a:t> – Thrives in Louisiana’s warm climate and attracts pollinators.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25E88-DE82-D73F-8E7A-63993DFAD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56D4F-A84C-34F3-E2D8-211731A82804}"/>
              </a:ext>
            </a:extLst>
          </p:cNvPr>
          <p:cNvSpPr txBox="1"/>
          <p:nvPr/>
        </p:nvSpPr>
        <p:spPr>
          <a:xfrm>
            <a:off x="7884160" y="2357120"/>
            <a:ext cx="3915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Squash 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‘Waltham Butternut’</a:t>
            </a:r>
            <a:r>
              <a:rPr lang="en-US" dirty="0"/>
              <a:t> – Resistant to pests and stores well for months.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‘Seminole Pumpkin’</a:t>
            </a:r>
            <a:r>
              <a:rPr lang="en-US" dirty="0"/>
              <a:t> – A traditional Native American variety that withstands heat and humidity.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‘Cushaw Squash’</a:t>
            </a:r>
            <a:r>
              <a:rPr lang="en-US" dirty="0"/>
              <a:t> – A Southern favorite that resists vine borers better than other squash.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‘Early Prolific Straightneck’</a:t>
            </a:r>
            <a:r>
              <a:rPr lang="en-US" dirty="0"/>
              <a:t> – A heat-tolerant summer squash with a steady yield.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8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437" y="1524000"/>
            <a:ext cx="5449824" cy="876808"/>
          </a:xfrm>
        </p:spPr>
        <p:txBody>
          <a:bodyPr anchor="b"/>
          <a:lstStyle/>
          <a:p>
            <a:r>
              <a:rPr lang="en-US" dirty="0"/>
              <a:t>Take Aways</a:t>
            </a:r>
          </a:p>
        </p:txBody>
      </p:sp>
      <p:pic>
        <p:nvPicPr>
          <p:cNvPr id="4" name="Picture Placeholder 3" descr="A person holding a plant">
            <a:extLst>
              <a:ext uri="{FF2B5EF4-FFF2-40B4-BE49-F238E27FC236}">
                <a16:creationId xmlns:a16="http://schemas.microsoft.com/office/drawing/2014/main" id="{0DEBEDD0-2C97-CD36-23CF-99F0828068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4497" r="24497"/>
          <a:stretch/>
        </p:blipFill>
        <p:spPr>
          <a:xfrm>
            <a:off x="-1" y="261780"/>
            <a:ext cx="5046134" cy="6596220"/>
          </a:xfrm>
          <a:solidFill>
            <a:schemeClr val="tx1"/>
          </a:solidFill>
        </p:spPr>
      </p:pic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95E40D82-2B5D-4190-A4F3-AF5852F1283D}"/>
              </a:ext>
            </a:extLst>
          </p:cNvPr>
          <p:cNvSpPr txBox="1">
            <a:spLocks/>
          </p:cNvSpPr>
          <p:nvPr/>
        </p:nvSpPr>
        <p:spPr>
          <a:xfrm>
            <a:off x="5046133" y="2274825"/>
            <a:ext cx="6136640" cy="3321304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noFill/>
        </p:spPr>
        <p:txBody>
          <a:bodyPr vert="horz" wrap="square" lIns="91440" tIns="91440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traditional methods of farming used by the Houma people utilize natural fertilizers and companion planting to create a balanced garden ecosystem. </a:t>
            </a:r>
          </a:p>
          <a:p>
            <a:r>
              <a:rPr lang="en-US" dirty="0"/>
              <a:t>The crops used in this method can be stored for many months and provide all the essential amino acids required for your body to build proteins.</a:t>
            </a:r>
          </a:p>
          <a:p>
            <a:r>
              <a:rPr lang="en-US" dirty="0"/>
              <a:t>This method reduces the need for pesticides, herbicides, and synthetic fertilizers 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A3718F-D67C-255A-4B64-BA379609F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3"/>
            <a:ext cx="6136640" cy="3321304"/>
          </a:xfrm>
        </p:spPr>
        <p:txBody>
          <a:bodyPr>
            <a:normAutofit/>
          </a:bodyPr>
          <a:lstStyle/>
          <a:p>
            <a:r>
              <a:rPr lang="en-US" dirty="0"/>
              <a:t>The traditional methods of farming used by the Houma people use natural fertilizers and companion planting to create a balanced garden ecosystem. </a:t>
            </a:r>
          </a:p>
          <a:p>
            <a:r>
              <a:rPr lang="en-US" dirty="0"/>
              <a:t>The crops used in this method can be stored for many months and provide all the essential amino acids required for your body to build proteins.</a:t>
            </a:r>
          </a:p>
          <a:p>
            <a:r>
              <a:rPr lang="en-US" dirty="0"/>
              <a:t>This method reduces the need for pesticides, herbicides, and synthetic fertilizers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CE584-0C56-3648-C8B1-3B7C2260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944" y="2468375"/>
            <a:ext cx="4846848" cy="22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A916-DBF7-6518-C2E5-7CBF43881968}"/>
              </a:ext>
            </a:extLst>
          </p:cNvPr>
          <p:cNvSpPr txBox="1"/>
          <p:nvPr/>
        </p:nvSpPr>
        <p:spPr>
          <a:xfrm>
            <a:off x="6510528" y="1133856"/>
            <a:ext cx="5709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Soil Base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Companion planting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Three Sisters Method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Reducing the need for pesticides, herbicides and synthetic fertilizers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Nutritionally balanced garden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Planting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Harvesting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24736-D32D-DF6B-51F4-AB7ACB4CC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D0B7-892D-E762-D407-212605D5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641848" cy="5029200"/>
          </a:xfrm>
        </p:spPr>
        <p:txBody>
          <a:bodyPr/>
          <a:lstStyle/>
          <a:p>
            <a:r>
              <a:rPr lang="en-US" dirty="0"/>
              <a:t>Soil Base</a:t>
            </a:r>
          </a:p>
        </p:txBody>
      </p:sp>
      <p:pic>
        <p:nvPicPr>
          <p:cNvPr id="8" name="Picture Placeholder 21">
            <a:extLst>
              <a:ext uri="{FF2B5EF4-FFF2-40B4-BE49-F238E27FC236}">
                <a16:creationId xmlns:a16="http://schemas.microsoft.com/office/drawing/2014/main" id="{AD73AA75-6099-6A3F-A3F2-E26A41009F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5760" r="25760"/>
          <a:stretch/>
        </p:blipFill>
        <p:spPr>
          <a:xfrm>
            <a:off x="7932618" y="-30009"/>
            <a:ext cx="4259382" cy="5857304"/>
          </a:xfrm>
        </p:spPr>
      </p:pic>
    </p:spTree>
    <p:extLst>
      <p:ext uri="{BB962C8B-B14F-4D97-AF65-F5344CB8AC3E}">
        <p14:creationId xmlns:p14="http://schemas.microsoft.com/office/powerpoint/2010/main" val="9585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243C0-8BC4-6F35-B844-403BC12C4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8E90BD7-CE05-F188-7C4D-C6136C7B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23" y="959505"/>
            <a:ext cx="7534656" cy="914400"/>
          </a:xfrm>
        </p:spPr>
        <p:txBody>
          <a:bodyPr/>
          <a:lstStyle/>
          <a:p>
            <a:r>
              <a:rPr lang="en-US" dirty="0"/>
              <a:t>Soil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F8986A-E978-EE70-2622-3B5305E87A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670" y="2039112"/>
            <a:ext cx="7150608" cy="3356576"/>
          </a:xfrm>
        </p:spPr>
        <p:txBody>
          <a:bodyPr>
            <a:normAutofit/>
          </a:bodyPr>
          <a:lstStyle/>
          <a:p>
            <a:r>
              <a:rPr lang="en-US" dirty="0"/>
              <a:t>Traditionally, the Houma tribe gardened on long rows of soil mounds</a:t>
            </a:r>
          </a:p>
          <a:p>
            <a:r>
              <a:rPr lang="en-US" dirty="0"/>
              <a:t>These mounds contained black rich soil deposited from the river bed, then packed with burnt plant material</a:t>
            </a:r>
          </a:p>
          <a:p>
            <a:r>
              <a:rPr lang="en-US" dirty="0"/>
              <a:t>Burning breaks down the organic material of the plants into a usable form for plants to obtain nutrients from the soil</a:t>
            </a:r>
          </a:p>
          <a:p>
            <a:r>
              <a:rPr lang="en-US" dirty="0"/>
              <a:t>Nitrogen availability often limits crop growth</a:t>
            </a:r>
          </a:p>
          <a:p>
            <a:r>
              <a:rPr lang="en-US" dirty="0"/>
              <a:t>The availability of nitrogen and other nutrients in the soil drastically increases immediately after burning increasing garden yields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7FAD1-6E5E-42AF-F0D2-1A5D9E97D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reating a Raised Row Garden Bed | The Beginner's Garden">
            <a:extLst>
              <a:ext uri="{FF2B5EF4-FFF2-40B4-BE49-F238E27FC236}">
                <a16:creationId xmlns:a16="http://schemas.microsoft.com/office/drawing/2014/main" id="{4AF80F4C-8A69-04FC-9D7A-0F82E2E20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79" y="2039112"/>
            <a:ext cx="3912841" cy="2613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8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54F5-C17B-B8FB-EE52-30DF1428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burnt plant material (Biochar)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C02E-DD80-FF9F-A262-BBCFB43F62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burn it yourself in a fire pit and deposit it into your garden</a:t>
            </a:r>
          </a:p>
          <a:p>
            <a:r>
              <a:rPr lang="en-US" dirty="0"/>
              <a:t>Make sure to use dry plant material so that it burns well</a:t>
            </a:r>
          </a:p>
          <a:p>
            <a:r>
              <a:rPr lang="en-US" dirty="0"/>
              <a:t>Do not use an accelerant</a:t>
            </a:r>
          </a:p>
          <a:p>
            <a:r>
              <a:rPr lang="en-US" dirty="0"/>
              <a:t>Start the fire with small dry twigs then add woody/larger dried plants  </a:t>
            </a:r>
          </a:p>
          <a:p>
            <a:r>
              <a:rPr lang="en-US" dirty="0"/>
              <a:t>Deposit this in your garden:</a:t>
            </a:r>
          </a:p>
          <a:p>
            <a:r>
              <a:rPr lang="en-US" dirty="0"/>
              <a:t>Mix it into the top 4-6 inches of soil when planting or as a top dressing, and consider incorporating it into compost piles to charge it with nutrients and beneficial microbes</a:t>
            </a:r>
          </a:p>
          <a:p>
            <a:r>
              <a:rPr lang="en-US" dirty="0"/>
              <a:t>This acts as a natural and long-lasting fertilizer (and its free!)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6DA65-BCC7-7052-200B-34CCD8B0A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How to make biochar">
            <a:extLst>
              <a:ext uri="{FF2B5EF4-FFF2-40B4-BE49-F238E27FC236}">
                <a16:creationId xmlns:a16="http://schemas.microsoft.com/office/drawing/2014/main" id="{28A99CA6-B014-7A19-676E-C01A3D1E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72" y="1703304"/>
            <a:ext cx="3763895" cy="2823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7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641848" cy="5029200"/>
          </a:xfrm>
        </p:spPr>
        <p:txBody>
          <a:bodyPr/>
          <a:lstStyle/>
          <a:p>
            <a:r>
              <a:rPr lang="en-US" dirty="0"/>
              <a:t>Companion Planting/Three Sisters Method</a:t>
            </a:r>
          </a:p>
        </p:txBody>
      </p:sp>
      <p:pic>
        <p:nvPicPr>
          <p:cNvPr id="8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FFD2BD9F-962D-9BA5-14BE-C9CD52FEF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>
          <a:xfrm>
            <a:off x="7401941" y="0"/>
            <a:ext cx="4790059" cy="6587067"/>
          </a:xfrm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946484"/>
            <a:ext cx="7534656" cy="914400"/>
          </a:xfrm>
        </p:spPr>
        <p:txBody>
          <a:bodyPr/>
          <a:lstStyle/>
          <a:p>
            <a:r>
              <a:rPr lang="en-US" sz="3200" dirty="0"/>
              <a:t>Companion Planting/Three Sisters Method: How its done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453" y="2163437"/>
            <a:ext cx="7150608" cy="4658467"/>
          </a:xfrm>
        </p:spPr>
        <p:txBody>
          <a:bodyPr>
            <a:normAutofit/>
          </a:bodyPr>
          <a:lstStyle/>
          <a:p>
            <a:r>
              <a:rPr lang="en-US" b="1" dirty="0"/>
              <a:t>Plant Three Crops Together</a:t>
            </a:r>
            <a:r>
              <a:rPr lang="en-US" dirty="0"/>
              <a:t>: Corn, beans, and squash are grown in the same plot.</a:t>
            </a:r>
          </a:p>
          <a:p>
            <a:r>
              <a:rPr lang="en-US" b="1" dirty="0"/>
              <a:t>Corn as Support: </a:t>
            </a:r>
            <a:r>
              <a:rPr lang="en-US" dirty="0"/>
              <a:t>Tall corn stalks provide a natural trellis for climbing beans.</a:t>
            </a:r>
          </a:p>
          <a:p>
            <a:r>
              <a:rPr lang="en-US" b="1" dirty="0"/>
              <a:t>Beans for Nitrogen Fixation: </a:t>
            </a:r>
            <a:r>
              <a:rPr lang="en-US" dirty="0"/>
              <a:t>Beans enrich the soil by fixing nitrogen, benefiting all plants.</a:t>
            </a:r>
          </a:p>
          <a:p>
            <a:r>
              <a:rPr lang="en-US" b="1" dirty="0"/>
              <a:t>Squash for Ground Cover: </a:t>
            </a:r>
            <a:r>
              <a:rPr lang="en-US" dirty="0"/>
              <a:t>Broad squash leaves create shade, reducing weed growth and moisture loss.</a:t>
            </a:r>
          </a:p>
          <a:p>
            <a:r>
              <a:rPr lang="en-US" b="1" dirty="0"/>
              <a:t>Staggered Planting: </a:t>
            </a:r>
            <a:r>
              <a:rPr lang="en-US" dirty="0"/>
              <a:t>Corn is planted first, then once the corn is 5 inches tall plant the beans, and then the squash last (one week after beans).</a:t>
            </a:r>
          </a:p>
          <a:p>
            <a:r>
              <a:rPr lang="en-US" b="1" dirty="0"/>
              <a:t>Spacing Considerations: </a:t>
            </a:r>
            <a:r>
              <a:rPr lang="en-US" dirty="0"/>
              <a:t>Typically planted in small mounds to improve drainage and growth.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6" name="Picture 4" descr="Three Sisters Companion Planting — RICKER STUDIO">
            <a:extLst>
              <a:ext uri="{FF2B5EF4-FFF2-40B4-BE49-F238E27FC236}">
                <a16:creationId xmlns:a16="http://schemas.microsoft.com/office/drawing/2014/main" id="{EA1F0330-3963-CC16-39EE-FD96CA07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06" y="82297"/>
            <a:ext cx="4467726" cy="6701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905C1-2AA6-9425-40BF-6A56B7E2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F3C5-8CF5-95EF-D7D4-CE9CEE9B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benefit of this type of companion planting?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E87C-95F9-7325-4B08-56BD96DB26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104" y="2039112"/>
            <a:ext cx="7613904" cy="418121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Maximizes Space: </a:t>
            </a:r>
            <a:r>
              <a:rPr lang="en-US" dirty="0"/>
              <a:t>Vertical growth of beans and spreading squash optimize land use.</a:t>
            </a:r>
          </a:p>
          <a:p>
            <a:r>
              <a:rPr lang="en-US" b="1" dirty="0"/>
              <a:t>Enhances Soil Fertility: </a:t>
            </a:r>
            <a:r>
              <a:rPr lang="en-US" dirty="0"/>
              <a:t>Beans add nitrogen, reducing the need for fertilizers.</a:t>
            </a:r>
          </a:p>
          <a:p>
            <a:r>
              <a:rPr lang="en-US" b="1" dirty="0"/>
              <a:t>Reduces Weeds: </a:t>
            </a:r>
            <a:r>
              <a:rPr lang="en-US" dirty="0"/>
              <a:t>Squash’s sprawling vines block sunlight, suppressing weed growth.</a:t>
            </a:r>
          </a:p>
          <a:p>
            <a:r>
              <a:rPr lang="en-US" b="1" dirty="0"/>
              <a:t>Retains Soil Moisture: </a:t>
            </a:r>
            <a:r>
              <a:rPr lang="en-US" dirty="0"/>
              <a:t>The ground cover provided by squash reduces evaporation.</a:t>
            </a:r>
          </a:p>
          <a:p>
            <a:r>
              <a:rPr lang="en-US" b="1" dirty="0"/>
              <a:t>Pest Control: </a:t>
            </a:r>
            <a:r>
              <a:rPr lang="en-US" dirty="0"/>
              <a:t>The combination confuses pests and reduces infestations. </a:t>
            </a:r>
          </a:p>
          <a:p>
            <a:r>
              <a:rPr lang="en-US" b="1" dirty="0"/>
              <a:t>Improves Crop Yield: </a:t>
            </a:r>
            <a:r>
              <a:rPr lang="en-US" dirty="0"/>
              <a:t>The symbiotic relationship leads to healthier, more productive plants.</a:t>
            </a:r>
          </a:p>
          <a:p>
            <a:r>
              <a:rPr lang="en-US" b="1" dirty="0"/>
              <a:t>Sustainable and Traditional: </a:t>
            </a:r>
            <a:r>
              <a:rPr lang="en-US" dirty="0"/>
              <a:t>this method was developed by Indigenous peoples for sustainable agriculture.</a:t>
            </a:r>
          </a:p>
          <a:p>
            <a:endParaRPr lang="en-US" dirty="0"/>
          </a:p>
          <a:p>
            <a:r>
              <a:rPr lang="en-US" b="1" u="sng" dirty="0"/>
              <a:t>Most of all: </a:t>
            </a:r>
            <a:r>
              <a:rPr lang="en-US" dirty="0"/>
              <a:t>It is nutritionally balanced (these three plants provide all nine essential amino acids, forming a complete protein source. The Houma people rarely ate meat relying mostly on these three plants as a complete and balanced source of protein!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B5799-8EE4-2090-CADC-01B6E0A14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40898E-666C-4544-2387-EDA9D8DC2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213556" y="2344564"/>
            <a:ext cx="3763895" cy="2508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8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EC80-AD40-D6CA-73E1-C995491FD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3A97-845A-4B05-4056-83AC1069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78149-1F04-F8BF-DF79-036E15E280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040" y="2396744"/>
            <a:ext cx="7613904" cy="4181214"/>
          </a:xfrm>
        </p:spPr>
        <p:txBody>
          <a:bodyPr>
            <a:normAutofit/>
          </a:bodyPr>
          <a:lstStyle/>
          <a:p>
            <a:r>
              <a:rPr lang="en-US" dirty="0"/>
              <a:t>Corn: Harvest when kernels are plump and milky when punctured (for sweet corn) or when husks dry out for flour or storage corn.</a:t>
            </a:r>
          </a:p>
          <a:p>
            <a:r>
              <a:rPr lang="en-US" dirty="0"/>
              <a:t>Beans: Pick fresh green beans while tender or allow them to fully mature and dry on the vine for long-term storage.</a:t>
            </a:r>
          </a:p>
          <a:p>
            <a:r>
              <a:rPr lang="en-US" dirty="0"/>
              <a:t>Squash: Harvest summer squash (like zucchini) while skin is tender; winter squash (like pumpkins) should be picked when the skin hardens and vines begin to die back.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DBA34-10AE-6912-EB71-D1E8EDBEF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28707E-08A2-ABDE-079C-62C51F29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213556" y="2345219"/>
            <a:ext cx="3763895" cy="250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656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{9438665B-E189-47C5-931C-545FB9AF2B16}tf11964407_win32</Template>
  <TotalTime>77</TotalTime>
  <Words>1383</Words>
  <Application>Microsoft Office PowerPoint</Application>
  <PresentationFormat>Widescreen</PresentationFormat>
  <Paragraphs>115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Gill Sans Nova Light</vt:lpstr>
      <vt:lpstr>Sagona Book</vt:lpstr>
      <vt:lpstr>Custom</vt:lpstr>
      <vt:lpstr>Houma Nation Gardening Practices</vt:lpstr>
      <vt:lpstr>Topics</vt:lpstr>
      <vt:lpstr>Soil Base</vt:lpstr>
      <vt:lpstr>Soil </vt:lpstr>
      <vt:lpstr>How to obtain burnt plant material (Biochar)</vt:lpstr>
      <vt:lpstr>Companion Planting/Three Sisters Method</vt:lpstr>
      <vt:lpstr>Companion Planting/Three Sisters Method: How its done</vt:lpstr>
      <vt:lpstr>What is the benefit of this type of companion planting?</vt:lpstr>
      <vt:lpstr>Harvesting</vt:lpstr>
      <vt:lpstr>Storing</vt:lpstr>
      <vt:lpstr>Best Three Sisters Varieties for Louisiana </vt:lpstr>
      <vt:lpstr>Take Aways</vt:lpstr>
      <vt:lpstr>Take 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Lafont</dc:creator>
  <cp:lastModifiedBy>Natalie Lafont</cp:lastModifiedBy>
  <cp:revision>4</cp:revision>
  <dcterms:created xsi:type="dcterms:W3CDTF">2025-03-16T20:42:33Z</dcterms:created>
  <dcterms:modified xsi:type="dcterms:W3CDTF">2025-03-16T21:59:52Z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