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sldIdLst>
    <p:sldId id="293" r:id="rId5"/>
    <p:sldId id="296" r:id="rId6"/>
    <p:sldId id="298" r:id="rId7"/>
    <p:sldId id="301" r:id="rId8"/>
    <p:sldId id="304" r:id="rId9"/>
    <p:sldId id="300" r:id="rId10"/>
    <p:sldId id="302" r:id="rId11"/>
    <p:sldId id="30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6" autoAdjust="0"/>
    <p:restoredTop sz="94619" autoAdjust="0"/>
  </p:normalViewPr>
  <p:slideViewPr>
    <p:cSldViewPr snapToGrid="0">
      <p:cViewPr varScale="1">
        <p:scale>
          <a:sx n="89" d="100"/>
          <a:sy n="89" d="100"/>
        </p:scale>
        <p:origin x="326" y="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EA0C0817-A112-4847-8014-A94B7D2A4EA3}" type="datetime1">
              <a:rPr lang="en-US" smtClean="0"/>
              <a:t>5/22/2025</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748405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5/22/2025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60481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FF87CAB8-DCAE-46A5-AADA-B3FAD11A54E0}" type="datetime1">
              <a:rPr lang="en-US" smtClean="0"/>
              <a:t>5/22/2025</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682501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5/22/2025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373907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D9C646AA-F36E-4540-911D-FFFC0A0EF24A}" type="datetime1">
              <a:rPr lang="en-US" smtClean="0"/>
              <a:t>5/22/2025</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488675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69186D26-FA5F-4637-B602-B7C2DC34CFD4}" type="datetime1">
              <a:rPr lang="en-US" smtClean="0"/>
              <a:t>5/22/2025</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753877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8A7F15D8-96D1-4781-BC50-CA8A088B2FE4}" type="datetime1">
              <a:rPr lang="en-US" smtClean="0"/>
              <a:t>5/22/2025</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744453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5/22/2025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457437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03636942-C211-4B28-8DBD-C953E00AF71B}" type="datetime1">
              <a:rPr lang="en-US" smtClean="0"/>
              <a:t>5/22/2025</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57734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8D12A6-918A-48BD-8CB9-CA713993B0EA}" type="datetime1">
              <a:rPr lang="en-US" smtClean="0"/>
              <a:t>5/22/2025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592709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E778CE86-875F-4587-BCF6-FA054AFC0D53}" type="datetime1">
              <a:rPr lang="en-US" smtClean="0"/>
              <a:pPr/>
              <a:t>5/22/2025</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pPr algn="l"/>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37157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F6FA2B21-3FCD-4721-B95C-427943F61125}" type="datetime1">
              <a:rPr lang="en-US" smtClean="0"/>
              <a:t>5/22/2025</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36400826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F73848-91FE-4D29-B0DC-BFC408416682}"/>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839"/>
            <a:ext cx="12191980" cy="6858000"/>
          </a:xfrm>
          <a:prstGeom prst="rect">
            <a:avLst/>
          </a:prstGeom>
        </p:spPr>
      </p:pic>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5397500" y="893233"/>
            <a:ext cx="5237801" cy="2259165"/>
          </a:xfrm>
        </p:spPr>
        <p:txBody>
          <a:bodyPr>
            <a:normAutofit/>
          </a:bodyPr>
          <a:lstStyle/>
          <a:p>
            <a:r>
              <a:rPr lang="en-US" sz="6000" dirty="0">
                <a:solidFill>
                  <a:schemeClr val="tx1"/>
                </a:solidFill>
              </a:rPr>
              <a:t>What is an Ecosystem?</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5907809" y="3885571"/>
            <a:ext cx="4775075" cy="1536192"/>
          </a:xfrm>
        </p:spPr>
        <p:txBody>
          <a:bodyPr>
            <a:normAutofit/>
          </a:bodyPr>
          <a:lstStyle/>
          <a:p>
            <a:pPr>
              <a:spcAft>
                <a:spcPts val="600"/>
              </a:spcAft>
            </a:pPr>
            <a:r>
              <a:rPr lang="en-US" dirty="0">
                <a:solidFill>
                  <a:schemeClr val="tx1"/>
                </a:solidFill>
              </a:rPr>
              <a:t>Natalie Lafont</a:t>
            </a:r>
          </a:p>
          <a:p>
            <a:pPr>
              <a:spcAft>
                <a:spcPts val="600"/>
              </a:spcAft>
            </a:pPr>
            <a:r>
              <a:rPr lang="en-US" dirty="0"/>
              <a:t>Staff Scientist </a:t>
            </a:r>
          </a:p>
          <a:p>
            <a:pPr>
              <a:spcAft>
                <a:spcPts val="600"/>
              </a:spcAft>
            </a:pPr>
            <a:r>
              <a:rPr lang="en-US" dirty="0">
                <a:solidFill>
                  <a:schemeClr val="tx1"/>
                </a:solidFill>
              </a:rPr>
              <a:t>Healthy Gulf</a:t>
            </a:r>
          </a:p>
        </p:txBody>
      </p:sp>
    </p:spTree>
    <p:extLst>
      <p:ext uri="{BB962C8B-B14F-4D97-AF65-F5344CB8AC3E}">
        <p14:creationId xmlns:p14="http://schemas.microsoft.com/office/powerpoint/2010/main" val="426968152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7A49B-8C09-D179-4FDF-0FAC7355E1C3}"/>
              </a:ext>
            </a:extLst>
          </p:cNvPr>
          <p:cNvSpPr>
            <a:spLocks noGrp="1"/>
          </p:cNvSpPr>
          <p:nvPr>
            <p:ph type="title"/>
          </p:nvPr>
        </p:nvSpPr>
        <p:spPr>
          <a:xfrm>
            <a:off x="522187" y="1448165"/>
            <a:ext cx="4246192" cy="1077229"/>
          </a:xfrm>
        </p:spPr>
        <p:txBody>
          <a:bodyPr>
            <a:normAutofit fontScale="90000"/>
          </a:bodyPr>
          <a:lstStyle/>
          <a:p>
            <a:r>
              <a:rPr lang="en-US" sz="3200" dirty="0">
                <a:latin typeface="+mn-lt"/>
              </a:rPr>
              <a:t>What is an Ecosystem?</a:t>
            </a:r>
          </a:p>
        </p:txBody>
      </p:sp>
      <p:sp>
        <p:nvSpPr>
          <p:cNvPr id="3" name="Content Placeholder 2">
            <a:extLst>
              <a:ext uri="{FF2B5EF4-FFF2-40B4-BE49-F238E27FC236}">
                <a16:creationId xmlns:a16="http://schemas.microsoft.com/office/drawing/2014/main" id="{52C7F295-D66A-DC13-1A65-8D2A4D64BD86}"/>
              </a:ext>
            </a:extLst>
          </p:cNvPr>
          <p:cNvSpPr>
            <a:spLocks noGrp="1"/>
          </p:cNvSpPr>
          <p:nvPr>
            <p:ph idx="1"/>
          </p:nvPr>
        </p:nvSpPr>
        <p:spPr>
          <a:xfrm>
            <a:off x="4865915" y="561723"/>
            <a:ext cx="6281873" cy="3741316"/>
          </a:xfrm>
        </p:spPr>
        <p:txBody>
          <a:bodyPr/>
          <a:lstStyle/>
          <a:p>
            <a:pPr>
              <a:buFont typeface="Arial" panose="020B0604020202020204" pitchFamily="34" charset="0"/>
              <a:buChar char="•"/>
            </a:pPr>
            <a:r>
              <a:rPr lang="en-US" dirty="0"/>
              <a:t>These interactions form a </a:t>
            </a:r>
            <a:r>
              <a:rPr lang="en-US" b="1" dirty="0"/>
              <a:t>web of life</a:t>
            </a:r>
            <a:r>
              <a:rPr lang="en-US" dirty="0"/>
              <a:t> where everything depends on everything else.</a:t>
            </a:r>
          </a:p>
          <a:p>
            <a:pPr>
              <a:buNone/>
            </a:pPr>
            <a:r>
              <a:rPr lang="en-US" dirty="0"/>
              <a:t> </a:t>
            </a:r>
            <a:r>
              <a:rPr lang="en-US" b="1" dirty="0"/>
              <a:t>Two main parts</a:t>
            </a:r>
            <a:r>
              <a:rPr lang="en-US" dirty="0"/>
              <a:t>:</a:t>
            </a:r>
          </a:p>
          <a:p>
            <a:pPr>
              <a:buFont typeface="Arial" panose="020B0604020202020204" pitchFamily="34" charset="0"/>
              <a:buChar char="•"/>
            </a:pPr>
            <a:r>
              <a:rPr lang="en-US" b="1" dirty="0"/>
              <a:t>Biotic</a:t>
            </a:r>
            <a:r>
              <a:rPr lang="en-US" dirty="0"/>
              <a:t> = living things</a:t>
            </a:r>
          </a:p>
          <a:p>
            <a:pPr>
              <a:buFont typeface="Arial" panose="020B0604020202020204" pitchFamily="34" charset="0"/>
              <a:buChar char="•"/>
            </a:pPr>
            <a:r>
              <a:rPr lang="en-US" b="1" dirty="0"/>
              <a:t>Abiotic</a:t>
            </a:r>
            <a:r>
              <a:rPr lang="en-US" dirty="0"/>
              <a:t> = non-living things (sunlight, water, minerals)</a:t>
            </a:r>
          </a:p>
          <a:p>
            <a:endParaRPr lang="en-US" dirty="0"/>
          </a:p>
        </p:txBody>
      </p:sp>
      <p:sp>
        <p:nvSpPr>
          <p:cNvPr id="4" name="TextBox 3">
            <a:extLst>
              <a:ext uri="{FF2B5EF4-FFF2-40B4-BE49-F238E27FC236}">
                <a16:creationId xmlns:a16="http://schemas.microsoft.com/office/drawing/2014/main" id="{E6A7486B-E40D-3087-797D-962613231336}"/>
              </a:ext>
            </a:extLst>
          </p:cNvPr>
          <p:cNvSpPr txBox="1"/>
          <p:nvPr/>
        </p:nvSpPr>
        <p:spPr>
          <a:xfrm>
            <a:off x="996043" y="2525394"/>
            <a:ext cx="3356284" cy="2308324"/>
          </a:xfrm>
          <a:prstGeom prst="rect">
            <a:avLst/>
          </a:prstGeom>
          <a:noFill/>
        </p:spPr>
        <p:txBody>
          <a:bodyPr wrap="square" rtlCol="0">
            <a:spAutoFit/>
          </a:bodyPr>
          <a:lstStyle/>
          <a:p>
            <a:r>
              <a:rPr lang="en-US" dirty="0">
                <a:solidFill>
                  <a:schemeClr val="bg1"/>
                </a:solidFill>
              </a:rPr>
              <a:t>An </a:t>
            </a:r>
            <a:r>
              <a:rPr lang="en-US" b="1" dirty="0">
                <a:solidFill>
                  <a:schemeClr val="bg1"/>
                </a:solidFill>
              </a:rPr>
              <a:t>ecosystem</a:t>
            </a:r>
            <a:r>
              <a:rPr lang="en-US" dirty="0">
                <a:solidFill>
                  <a:schemeClr val="bg1"/>
                </a:solidFill>
              </a:rPr>
              <a:t> is a community of living organisms (plants, animals, fungi, and microbes) interacting with their non-living environment (air, water, soil, and climate).</a:t>
            </a:r>
          </a:p>
          <a:p>
            <a:endParaRPr lang="en-US" dirty="0"/>
          </a:p>
        </p:txBody>
      </p:sp>
      <p:pic>
        <p:nvPicPr>
          <p:cNvPr id="5" name="Picture 4">
            <a:extLst>
              <a:ext uri="{FF2B5EF4-FFF2-40B4-BE49-F238E27FC236}">
                <a16:creationId xmlns:a16="http://schemas.microsoft.com/office/drawing/2014/main" id="{77C99B86-CBB1-8373-CE33-C8BC9FD8AEAF}"/>
              </a:ext>
            </a:extLst>
          </p:cNvPr>
          <p:cNvPicPr>
            <a:picLocks noChangeAspect="1"/>
          </p:cNvPicPr>
          <p:nvPr/>
        </p:nvPicPr>
        <p:blipFill>
          <a:blip r:embed="rId2"/>
          <a:stretch>
            <a:fillRect/>
          </a:stretch>
        </p:blipFill>
        <p:spPr>
          <a:xfrm>
            <a:off x="5402444" y="3511041"/>
            <a:ext cx="5208814" cy="3104752"/>
          </a:xfrm>
          <a:prstGeom prst="rect">
            <a:avLst/>
          </a:prstGeom>
        </p:spPr>
      </p:pic>
    </p:spTree>
    <p:extLst>
      <p:ext uri="{BB962C8B-B14F-4D97-AF65-F5344CB8AC3E}">
        <p14:creationId xmlns:p14="http://schemas.microsoft.com/office/powerpoint/2010/main" val="2349413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D007D4-8BB4-5A25-3245-FEBBD46F36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4AD4FD-08E0-4738-665E-CB4C5CFA3865}"/>
              </a:ext>
            </a:extLst>
          </p:cNvPr>
          <p:cNvSpPr>
            <a:spLocks noGrp="1"/>
          </p:cNvSpPr>
          <p:nvPr>
            <p:ph type="title"/>
          </p:nvPr>
        </p:nvSpPr>
        <p:spPr>
          <a:xfrm>
            <a:off x="501867" y="1448165"/>
            <a:ext cx="4228630" cy="1077229"/>
          </a:xfrm>
        </p:spPr>
        <p:txBody>
          <a:bodyPr>
            <a:noAutofit/>
          </a:bodyPr>
          <a:lstStyle/>
          <a:p>
            <a:r>
              <a:rPr lang="en-US" sz="3200" dirty="0">
                <a:solidFill>
                  <a:schemeClr val="bg1"/>
                </a:solidFill>
                <a:latin typeface="+mn-lt"/>
              </a:rPr>
              <a:t>All Shapes and Sizes</a:t>
            </a:r>
          </a:p>
        </p:txBody>
      </p:sp>
      <p:sp>
        <p:nvSpPr>
          <p:cNvPr id="3" name="Content Placeholder 2">
            <a:extLst>
              <a:ext uri="{FF2B5EF4-FFF2-40B4-BE49-F238E27FC236}">
                <a16:creationId xmlns:a16="http://schemas.microsoft.com/office/drawing/2014/main" id="{B0A10AAB-6286-81C8-309C-9A4A67C0C309}"/>
              </a:ext>
            </a:extLst>
          </p:cNvPr>
          <p:cNvSpPr>
            <a:spLocks noGrp="1"/>
          </p:cNvSpPr>
          <p:nvPr>
            <p:ph idx="1"/>
          </p:nvPr>
        </p:nvSpPr>
        <p:spPr>
          <a:xfrm>
            <a:off x="4844748" y="251186"/>
            <a:ext cx="6281873" cy="2711633"/>
          </a:xfrm>
        </p:spPr>
        <p:txBody>
          <a:bodyPr/>
          <a:lstStyle/>
          <a:p>
            <a:endParaRPr lang="en-US" dirty="0"/>
          </a:p>
        </p:txBody>
      </p:sp>
      <p:sp>
        <p:nvSpPr>
          <p:cNvPr id="4" name="TextBox 3">
            <a:extLst>
              <a:ext uri="{FF2B5EF4-FFF2-40B4-BE49-F238E27FC236}">
                <a16:creationId xmlns:a16="http://schemas.microsoft.com/office/drawing/2014/main" id="{D1E2AD6A-0091-C580-A85C-A3FA2A8D09DE}"/>
              </a:ext>
            </a:extLst>
          </p:cNvPr>
          <p:cNvSpPr txBox="1"/>
          <p:nvPr/>
        </p:nvSpPr>
        <p:spPr>
          <a:xfrm>
            <a:off x="1130408" y="2525394"/>
            <a:ext cx="3356284" cy="2031325"/>
          </a:xfrm>
          <a:prstGeom prst="rect">
            <a:avLst/>
          </a:prstGeom>
          <a:noFill/>
        </p:spPr>
        <p:txBody>
          <a:bodyPr wrap="square" rtlCol="0">
            <a:spAutoFit/>
          </a:bodyPr>
          <a:lstStyle/>
          <a:p>
            <a:r>
              <a:rPr lang="en-US" dirty="0">
                <a:solidFill>
                  <a:schemeClr val="bg1"/>
                </a:solidFill>
              </a:rPr>
              <a:t>Examples:</a:t>
            </a:r>
          </a:p>
          <a:p>
            <a:pPr marL="285750" indent="-285750">
              <a:buFont typeface="Arial" panose="020B0604020202020204" pitchFamily="34" charset="0"/>
              <a:buChar char="•"/>
            </a:pPr>
            <a:r>
              <a:rPr lang="en-US" dirty="0">
                <a:solidFill>
                  <a:schemeClr val="bg1"/>
                </a:solidFill>
              </a:rPr>
              <a:t>Forests</a:t>
            </a:r>
          </a:p>
          <a:p>
            <a:pPr marL="285750" indent="-285750">
              <a:buFont typeface="Arial" panose="020B0604020202020204" pitchFamily="34" charset="0"/>
              <a:buChar char="•"/>
            </a:pPr>
            <a:r>
              <a:rPr lang="en-US" dirty="0">
                <a:solidFill>
                  <a:schemeClr val="bg1"/>
                </a:solidFill>
              </a:rPr>
              <a:t>Wetlands</a:t>
            </a:r>
          </a:p>
          <a:p>
            <a:pPr marL="285750" indent="-285750">
              <a:buFont typeface="Arial" panose="020B0604020202020204" pitchFamily="34" charset="0"/>
              <a:buChar char="•"/>
            </a:pPr>
            <a:r>
              <a:rPr lang="en-US" dirty="0">
                <a:solidFill>
                  <a:schemeClr val="bg1"/>
                </a:solidFill>
              </a:rPr>
              <a:t>Oceans</a:t>
            </a:r>
          </a:p>
          <a:p>
            <a:pPr marL="285750" indent="-285750">
              <a:buFont typeface="Arial" panose="020B0604020202020204" pitchFamily="34" charset="0"/>
              <a:buChar char="•"/>
            </a:pPr>
            <a:r>
              <a:rPr lang="en-US" dirty="0">
                <a:solidFill>
                  <a:schemeClr val="bg1"/>
                </a:solidFill>
              </a:rPr>
              <a:t>Deserts</a:t>
            </a:r>
          </a:p>
          <a:p>
            <a:pPr marL="285750" indent="-285750">
              <a:buFont typeface="Arial" panose="020B0604020202020204" pitchFamily="34" charset="0"/>
              <a:buChar char="•"/>
            </a:pPr>
            <a:r>
              <a:rPr lang="en-US" dirty="0">
                <a:solidFill>
                  <a:schemeClr val="bg1"/>
                </a:solidFill>
              </a:rPr>
              <a:t>Deepsea vents</a:t>
            </a:r>
          </a:p>
          <a:p>
            <a:pPr marL="285750" indent="-285750">
              <a:buFont typeface="Arial" panose="020B0604020202020204" pitchFamily="34" charset="0"/>
              <a:buChar char="•"/>
            </a:pPr>
            <a:r>
              <a:rPr lang="en-US" dirty="0">
                <a:solidFill>
                  <a:schemeClr val="bg1"/>
                </a:solidFill>
              </a:rPr>
              <a:t>Terrariums </a:t>
            </a:r>
            <a:endParaRPr lang="en-US" dirty="0"/>
          </a:p>
        </p:txBody>
      </p:sp>
      <p:pic>
        <p:nvPicPr>
          <p:cNvPr id="1030" name="Picture 6" descr="What are Wetlands? Why Should We Care? - Conservation Law Foundation">
            <a:extLst>
              <a:ext uri="{FF2B5EF4-FFF2-40B4-BE49-F238E27FC236}">
                <a16:creationId xmlns:a16="http://schemas.microsoft.com/office/drawing/2014/main" id="{0B21A91B-7B47-472D-9F87-46E42294E0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1966" y="172391"/>
            <a:ext cx="2232982" cy="1395613"/>
          </a:xfrm>
          <a:prstGeom prst="rect">
            <a:avLst/>
          </a:prstGeom>
          <a:solidFill>
            <a:srgbClr val="FFFFFF">
              <a:shade val="85000"/>
            </a:srgbClr>
          </a:solidFill>
          <a:ln w="88900" cap="sq">
            <a:solidFill>
              <a:schemeClr val="accent5">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2" name="Picture 8" descr="De oceaan van de toekomst is zuur en saai | BNR Nieuwsradio">
            <a:extLst>
              <a:ext uri="{FF2B5EF4-FFF2-40B4-BE49-F238E27FC236}">
                <a16:creationId xmlns:a16="http://schemas.microsoft.com/office/drawing/2014/main" id="{37040B7E-18C4-AE28-E6B3-621434D657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843" y="5084532"/>
            <a:ext cx="3095798" cy="1741386"/>
          </a:xfrm>
          <a:prstGeom prst="rect">
            <a:avLst/>
          </a:prstGeom>
          <a:solidFill>
            <a:srgbClr val="FFFFFF">
              <a:shade val="85000"/>
            </a:srgbClr>
          </a:solidFill>
          <a:ln w="88900" cap="sq">
            <a:solidFill>
              <a:schemeClr val="accent5">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4" name="Picture 10" descr="Why and How Do Deserts Form? – StormGeo">
            <a:extLst>
              <a:ext uri="{FF2B5EF4-FFF2-40B4-BE49-F238E27FC236}">
                <a16:creationId xmlns:a16="http://schemas.microsoft.com/office/drawing/2014/main" id="{8EA0D875-6C19-93EC-C166-DC2D6ACF7A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4964" y="3734169"/>
            <a:ext cx="2935908" cy="1961813"/>
          </a:xfrm>
          <a:prstGeom prst="rect">
            <a:avLst/>
          </a:prstGeom>
          <a:solidFill>
            <a:srgbClr val="FFFFFF">
              <a:shade val="85000"/>
            </a:srgbClr>
          </a:solidFill>
          <a:ln w="88900" cap="sq">
            <a:solidFill>
              <a:schemeClr val="accent5">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6" name="Picture 12" descr="Under Hydrothermal Vents, Animal Life Is Discovered for First Time - The  New York Times">
            <a:extLst>
              <a:ext uri="{FF2B5EF4-FFF2-40B4-BE49-F238E27FC236}">
                <a16:creationId xmlns:a16="http://schemas.microsoft.com/office/drawing/2014/main" id="{333B6D5A-0105-8F6B-994B-0CBB2C383B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4060" y="2787518"/>
            <a:ext cx="3368575" cy="3368575"/>
          </a:xfrm>
          <a:prstGeom prst="rect">
            <a:avLst/>
          </a:prstGeom>
          <a:solidFill>
            <a:srgbClr val="FFFFFF">
              <a:shade val="85000"/>
            </a:srgbClr>
          </a:solidFill>
          <a:ln w="88900" cap="sq">
            <a:solidFill>
              <a:schemeClr val="accent5">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40" name="Picture 16" descr="I've got some pretty cool terrariums available at Plantique right now. This  is one of my favourites that I made today. It's a bioactive tropical  terrarium which means it has living organisms">
            <a:extLst>
              <a:ext uri="{FF2B5EF4-FFF2-40B4-BE49-F238E27FC236}">
                <a16:creationId xmlns:a16="http://schemas.microsoft.com/office/drawing/2014/main" id="{44C78EB3-2EDE-7778-8AB8-B10596EBA7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28734" y="496441"/>
            <a:ext cx="2143125" cy="2143125"/>
          </a:xfrm>
          <a:prstGeom prst="rect">
            <a:avLst/>
          </a:prstGeom>
          <a:solidFill>
            <a:srgbClr val="FFFFFF">
              <a:shade val="85000"/>
            </a:srgbClr>
          </a:solidFill>
          <a:ln w="88900" cap="sq">
            <a:solidFill>
              <a:schemeClr val="accent5">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descr="Seeing the forest for the trees | Science in the Classroom">
            <a:extLst>
              <a:ext uri="{FF2B5EF4-FFF2-40B4-BE49-F238E27FC236}">
                <a16:creationId xmlns:a16="http://schemas.microsoft.com/office/drawing/2014/main" id="{8528773D-8C34-9B75-83A0-9DFADA23375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9381" t="438"/>
          <a:stretch/>
        </p:blipFill>
        <p:spPr bwMode="auto">
          <a:xfrm>
            <a:off x="7732972" y="323093"/>
            <a:ext cx="3507900" cy="3024747"/>
          </a:xfrm>
          <a:prstGeom prst="rect">
            <a:avLst/>
          </a:prstGeom>
          <a:solidFill>
            <a:srgbClr val="FFFFFF">
              <a:shade val="85000"/>
            </a:srgbClr>
          </a:solidFill>
          <a:ln w="88900" cap="sq">
            <a:solidFill>
              <a:schemeClr val="accent5">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91896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2B106-2B62-F700-98F3-09BD76AC5F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34E5F2-4C2B-A48F-890B-08B30EBEB706}"/>
              </a:ext>
            </a:extLst>
          </p:cNvPr>
          <p:cNvSpPr>
            <a:spLocks noGrp="1"/>
          </p:cNvSpPr>
          <p:nvPr>
            <p:ph type="title"/>
          </p:nvPr>
        </p:nvSpPr>
        <p:spPr>
          <a:xfrm>
            <a:off x="481547" y="1448165"/>
            <a:ext cx="4246192" cy="1077229"/>
          </a:xfrm>
        </p:spPr>
        <p:txBody>
          <a:bodyPr>
            <a:normAutofit fontScale="90000"/>
          </a:bodyPr>
          <a:lstStyle/>
          <a:p>
            <a:r>
              <a:rPr lang="en-US" sz="3200" dirty="0">
                <a:solidFill>
                  <a:schemeClr val="bg1"/>
                </a:solidFill>
                <a:latin typeface="+mn-lt"/>
              </a:rPr>
              <a:t> How Ecosystems Work</a:t>
            </a:r>
          </a:p>
        </p:txBody>
      </p:sp>
      <p:sp>
        <p:nvSpPr>
          <p:cNvPr id="3" name="Content Placeholder 2">
            <a:extLst>
              <a:ext uri="{FF2B5EF4-FFF2-40B4-BE49-F238E27FC236}">
                <a16:creationId xmlns:a16="http://schemas.microsoft.com/office/drawing/2014/main" id="{2621D5A0-63B4-A925-02A2-E5EEF7E81260}"/>
              </a:ext>
            </a:extLst>
          </p:cNvPr>
          <p:cNvSpPr>
            <a:spLocks noGrp="1"/>
          </p:cNvSpPr>
          <p:nvPr>
            <p:ph idx="1"/>
          </p:nvPr>
        </p:nvSpPr>
        <p:spPr>
          <a:xfrm>
            <a:off x="4727739" y="761043"/>
            <a:ext cx="6586205" cy="3741316"/>
          </a:xfrm>
        </p:spPr>
        <p:txBody>
          <a:bodyPr>
            <a:normAutofit fontScale="62500" lnSpcReduction="20000"/>
          </a:bodyPr>
          <a:lstStyle/>
          <a:p>
            <a:pPr>
              <a:buNone/>
            </a:pPr>
            <a:r>
              <a:rPr lang="en-US" sz="2000" dirty="0"/>
              <a:t>Ecosystems are all about </a:t>
            </a:r>
            <a:r>
              <a:rPr lang="en-US" sz="2000" b="1" dirty="0"/>
              <a:t>balance and flow</a:t>
            </a:r>
            <a:r>
              <a:rPr lang="en-US" sz="2000" dirty="0"/>
              <a:t>:</a:t>
            </a:r>
          </a:p>
          <a:p>
            <a:pPr>
              <a:buNone/>
            </a:pPr>
            <a:r>
              <a:rPr lang="en-US" sz="2000" b="1" dirty="0"/>
              <a:t>1. Energy Flow:</a:t>
            </a:r>
            <a:endParaRPr lang="en-US" sz="2000" dirty="0"/>
          </a:p>
          <a:p>
            <a:pPr>
              <a:buFont typeface="Arial" panose="020B0604020202020204" pitchFamily="34" charset="0"/>
              <a:buChar char="•"/>
            </a:pPr>
            <a:r>
              <a:rPr lang="en-US" sz="2000" dirty="0"/>
              <a:t>Starts with an energy source like the sun or even chemicals (in deep sea vents)</a:t>
            </a:r>
          </a:p>
          <a:p>
            <a:pPr>
              <a:buFont typeface="Arial" panose="020B0604020202020204" pitchFamily="34" charset="0"/>
              <a:buChar char="•"/>
            </a:pPr>
            <a:r>
              <a:rPr lang="en-US" sz="2000" dirty="0"/>
              <a:t>Producers make food through </a:t>
            </a:r>
            <a:r>
              <a:rPr lang="en-US" sz="2000" b="1" dirty="0"/>
              <a:t>photosynthesis or chemosynthesis </a:t>
            </a:r>
            <a:endParaRPr lang="en-US" sz="2000" dirty="0"/>
          </a:p>
          <a:p>
            <a:pPr>
              <a:buFont typeface="Arial" panose="020B0604020202020204" pitchFamily="34" charset="0"/>
              <a:buChar char="•"/>
            </a:pPr>
            <a:r>
              <a:rPr lang="en-US" sz="2000" dirty="0"/>
              <a:t>Consumers eat plants or other producers</a:t>
            </a:r>
          </a:p>
          <a:p>
            <a:pPr>
              <a:buFont typeface="Arial" panose="020B0604020202020204" pitchFamily="34" charset="0"/>
              <a:buChar char="•"/>
            </a:pPr>
            <a:r>
              <a:rPr lang="en-US" sz="2000" dirty="0"/>
              <a:t>Decomposers (fungi, bacteria) break down dead stuff to </a:t>
            </a:r>
            <a:r>
              <a:rPr lang="en-US" sz="2000" b="1" dirty="0"/>
              <a:t>recycle nutrients</a:t>
            </a:r>
            <a:endParaRPr lang="en-US" sz="2000" dirty="0"/>
          </a:p>
          <a:p>
            <a:pPr>
              <a:buNone/>
            </a:pPr>
            <a:r>
              <a:rPr lang="en-US" sz="2000" b="1" dirty="0"/>
              <a:t>2. Cycles:</a:t>
            </a:r>
            <a:endParaRPr lang="en-US" sz="2000" dirty="0"/>
          </a:p>
          <a:p>
            <a:pPr>
              <a:buFont typeface="Arial" panose="020B0604020202020204" pitchFamily="34" charset="0"/>
              <a:buChar char="•"/>
            </a:pPr>
            <a:r>
              <a:rPr lang="en-US" sz="2000" b="1" dirty="0"/>
              <a:t>Water Cycle</a:t>
            </a:r>
            <a:r>
              <a:rPr lang="en-US" sz="2000" dirty="0"/>
              <a:t> </a:t>
            </a:r>
          </a:p>
          <a:p>
            <a:pPr>
              <a:buFont typeface="Arial" panose="020B0604020202020204" pitchFamily="34" charset="0"/>
              <a:buChar char="•"/>
            </a:pPr>
            <a:r>
              <a:rPr lang="en-US" sz="2000" b="1" dirty="0"/>
              <a:t>Carbon Cycle</a:t>
            </a:r>
            <a:r>
              <a:rPr lang="en-US" sz="2000" dirty="0"/>
              <a:t> </a:t>
            </a:r>
          </a:p>
          <a:p>
            <a:pPr>
              <a:buFont typeface="Arial" panose="020B0604020202020204" pitchFamily="34" charset="0"/>
              <a:buChar char="•"/>
            </a:pPr>
            <a:r>
              <a:rPr lang="en-US" sz="2000" b="1" dirty="0"/>
              <a:t>Nitrogen Cycle</a:t>
            </a:r>
            <a:r>
              <a:rPr lang="en-US" sz="2000" dirty="0"/>
              <a:t> </a:t>
            </a:r>
            <a:br>
              <a:rPr lang="en-US" sz="2000" dirty="0"/>
            </a:br>
            <a:r>
              <a:rPr lang="en-US" sz="2000" dirty="0"/>
              <a:t>These cycles keep resources moving and ecosystems healthy</a:t>
            </a:r>
            <a:r>
              <a:rPr lang="en-US" dirty="0"/>
              <a:t>.</a:t>
            </a:r>
          </a:p>
          <a:p>
            <a:endParaRPr lang="en-US" dirty="0"/>
          </a:p>
        </p:txBody>
      </p:sp>
      <p:sp>
        <p:nvSpPr>
          <p:cNvPr id="4" name="TextBox 3">
            <a:extLst>
              <a:ext uri="{FF2B5EF4-FFF2-40B4-BE49-F238E27FC236}">
                <a16:creationId xmlns:a16="http://schemas.microsoft.com/office/drawing/2014/main" id="{A2E632C2-4107-FF9F-85E0-E5756F56837C}"/>
              </a:ext>
            </a:extLst>
          </p:cNvPr>
          <p:cNvSpPr txBox="1"/>
          <p:nvPr/>
        </p:nvSpPr>
        <p:spPr>
          <a:xfrm>
            <a:off x="996043" y="2525394"/>
            <a:ext cx="3356284" cy="2308324"/>
          </a:xfrm>
          <a:prstGeom prst="rect">
            <a:avLst/>
          </a:prstGeom>
          <a:noFill/>
        </p:spPr>
        <p:txBody>
          <a:bodyPr wrap="square" rtlCol="0">
            <a:spAutoFit/>
          </a:bodyPr>
          <a:lstStyle/>
          <a:p>
            <a:r>
              <a:rPr lang="en-US" dirty="0">
                <a:solidFill>
                  <a:schemeClr val="bg1"/>
                </a:solidFill>
              </a:rPr>
              <a:t>An </a:t>
            </a:r>
            <a:r>
              <a:rPr lang="en-US" b="1" dirty="0">
                <a:solidFill>
                  <a:schemeClr val="bg1"/>
                </a:solidFill>
              </a:rPr>
              <a:t>ecosystem</a:t>
            </a:r>
            <a:r>
              <a:rPr lang="en-US" dirty="0">
                <a:solidFill>
                  <a:schemeClr val="bg1"/>
                </a:solidFill>
              </a:rPr>
              <a:t> is a community of living organisms (plants, animals, fungi, and microbes) interacting with their non-living environment (air, water, soil, and climate).</a:t>
            </a:r>
          </a:p>
          <a:p>
            <a:endParaRPr lang="en-US" dirty="0"/>
          </a:p>
        </p:txBody>
      </p:sp>
      <p:pic>
        <p:nvPicPr>
          <p:cNvPr id="2050" name="Picture 2" descr="Energy Flow of Ecosystem | GeeksforGeeks">
            <a:extLst>
              <a:ext uri="{FF2B5EF4-FFF2-40B4-BE49-F238E27FC236}">
                <a16:creationId xmlns:a16="http://schemas.microsoft.com/office/drawing/2014/main" id="{9AF6AF3D-9B1D-4C82-176A-EEA9541CBE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8723" y="4226299"/>
            <a:ext cx="4313844" cy="226908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Why Is The Water Cycle Important? - Apure">
            <a:extLst>
              <a:ext uri="{FF2B5EF4-FFF2-40B4-BE49-F238E27FC236}">
                <a16:creationId xmlns:a16="http://schemas.microsoft.com/office/drawing/2014/main" id="{25A04157-BDAB-CD3C-BF66-3616EC7512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5825" y="4332607"/>
            <a:ext cx="4589668" cy="2638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882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BC96D7-D294-815B-2D18-187BD56F0E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02BEB0-7FC1-C5B8-5A4A-B99E5BCDE82D}"/>
              </a:ext>
            </a:extLst>
          </p:cNvPr>
          <p:cNvSpPr>
            <a:spLocks noGrp="1"/>
          </p:cNvSpPr>
          <p:nvPr>
            <p:ph type="title"/>
          </p:nvPr>
        </p:nvSpPr>
        <p:spPr>
          <a:xfrm>
            <a:off x="551089" y="1448165"/>
            <a:ext cx="4246192" cy="1077229"/>
          </a:xfrm>
        </p:spPr>
        <p:txBody>
          <a:bodyPr>
            <a:normAutofit/>
          </a:bodyPr>
          <a:lstStyle/>
          <a:p>
            <a:r>
              <a:rPr lang="en-US" sz="2800" dirty="0">
                <a:solidFill>
                  <a:schemeClr val="bg1"/>
                </a:solidFill>
                <a:latin typeface="+mn-lt"/>
              </a:rPr>
              <a:t>Why Ecosystems Matter</a:t>
            </a:r>
          </a:p>
        </p:txBody>
      </p:sp>
      <p:sp>
        <p:nvSpPr>
          <p:cNvPr id="3" name="Content Placeholder 2">
            <a:extLst>
              <a:ext uri="{FF2B5EF4-FFF2-40B4-BE49-F238E27FC236}">
                <a16:creationId xmlns:a16="http://schemas.microsoft.com/office/drawing/2014/main" id="{1814D39E-FFD6-D655-D6C6-F953B1686F8B}"/>
              </a:ext>
            </a:extLst>
          </p:cNvPr>
          <p:cNvSpPr>
            <a:spLocks noGrp="1"/>
          </p:cNvSpPr>
          <p:nvPr>
            <p:ph idx="1"/>
          </p:nvPr>
        </p:nvSpPr>
        <p:spPr>
          <a:xfrm>
            <a:off x="4797281" y="-138826"/>
            <a:ext cx="6281873" cy="3741316"/>
          </a:xfrm>
        </p:spPr>
        <p:txBody>
          <a:bodyPr/>
          <a:lstStyle/>
          <a:p>
            <a:pPr>
              <a:buFont typeface="Arial" panose="020B0604020202020204" pitchFamily="34" charset="0"/>
              <a:buChar char="•"/>
            </a:pPr>
            <a:r>
              <a:rPr lang="en-US" dirty="0"/>
              <a:t>When we harm ecosystems (pollution, habitat loss, climate change), we also hurt ourselves.</a:t>
            </a:r>
          </a:p>
          <a:p>
            <a:pPr marL="0" indent="0">
              <a:buNone/>
            </a:pPr>
            <a:endParaRPr lang="en-US" dirty="0"/>
          </a:p>
        </p:txBody>
      </p:sp>
      <p:sp>
        <p:nvSpPr>
          <p:cNvPr id="4" name="TextBox 3">
            <a:extLst>
              <a:ext uri="{FF2B5EF4-FFF2-40B4-BE49-F238E27FC236}">
                <a16:creationId xmlns:a16="http://schemas.microsoft.com/office/drawing/2014/main" id="{FF9119CF-E1F8-1801-D7F8-E3FF422DB3DB}"/>
              </a:ext>
            </a:extLst>
          </p:cNvPr>
          <p:cNvSpPr txBox="1"/>
          <p:nvPr/>
        </p:nvSpPr>
        <p:spPr>
          <a:xfrm>
            <a:off x="996043" y="2525394"/>
            <a:ext cx="3356284" cy="1754326"/>
          </a:xfrm>
          <a:prstGeom prst="rect">
            <a:avLst/>
          </a:prstGeom>
          <a:noFill/>
        </p:spPr>
        <p:txBody>
          <a:bodyPr wrap="square" rtlCol="0">
            <a:spAutoFit/>
          </a:bodyPr>
          <a:lstStyle/>
          <a:p>
            <a:r>
              <a:rPr lang="en-US" dirty="0">
                <a:solidFill>
                  <a:schemeClr val="bg1"/>
                </a:solidFill>
              </a:rPr>
              <a:t>Ecosystems give us:</a:t>
            </a:r>
          </a:p>
          <a:p>
            <a:r>
              <a:rPr lang="en-US" dirty="0">
                <a:solidFill>
                  <a:schemeClr val="bg1"/>
                </a:solidFill>
              </a:rPr>
              <a:t>Clean air and water</a:t>
            </a:r>
          </a:p>
          <a:p>
            <a:r>
              <a:rPr lang="en-US" dirty="0">
                <a:solidFill>
                  <a:schemeClr val="bg1"/>
                </a:solidFill>
              </a:rPr>
              <a:t>Food and medicine</a:t>
            </a:r>
          </a:p>
          <a:p>
            <a:r>
              <a:rPr lang="en-US" dirty="0">
                <a:solidFill>
                  <a:schemeClr val="bg1"/>
                </a:solidFill>
              </a:rPr>
              <a:t>Climate regulation</a:t>
            </a:r>
          </a:p>
          <a:p>
            <a:r>
              <a:rPr lang="en-US" dirty="0">
                <a:solidFill>
                  <a:schemeClr val="bg1"/>
                </a:solidFill>
              </a:rPr>
              <a:t>Pollination</a:t>
            </a:r>
          </a:p>
          <a:p>
            <a:r>
              <a:rPr lang="en-US" dirty="0">
                <a:solidFill>
                  <a:schemeClr val="bg1"/>
                </a:solidFill>
              </a:rPr>
              <a:t>Cultural and spiritual value</a:t>
            </a:r>
          </a:p>
        </p:txBody>
      </p:sp>
      <p:pic>
        <p:nvPicPr>
          <p:cNvPr id="3074" name="Picture 2" descr="BROWN BAG SEMINAR: Ecosystem services, conservation, and the Delta ~  MAVEN'S NOTEBOOK | California Water News Central">
            <a:extLst>
              <a:ext uri="{FF2B5EF4-FFF2-40B4-BE49-F238E27FC236}">
                <a16:creationId xmlns:a16="http://schemas.microsoft.com/office/drawing/2014/main" id="{147AB3CE-E557-4423-7CFE-F25064D51D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2651" y="2957052"/>
            <a:ext cx="7029104" cy="2795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193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7862D-A4F6-3843-0F01-CD96FFEB4F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E4186C-5A32-FCA2-0F49-D10B3D532210}"/>
              </a:ext>
            </a:extLst>
          </p:cNvPr>
          <p:cNvSpPr>
            <a:spLocks noGrp="1"/>
          </p:cNvSpPr>
          <p:nvPr>
            <p:ph type="title"/>
          </p:nvPr>
        </p:nvSpPr>
        <p:spPr>
          <a:xfrm>
            <a:off x="619723" y="1448165"/>
            <a:ext cx="4246192" cy="1077229"/>
          </a:xfrm>
        </p:spPr>
        <p:txBody>
          <a:bodyPr>
            <a:normAutofit/>
          </a:bodyPr>
          <a:lstStyle/>
          <a:p>
            <a:r>
              <a:rPr lang="en-US" sz="3200" dirty="0">
                <a:solidFill>
                  <a:schemeClr val="bg1"/>
                </a:solidFill>
                <a:latin typeface="+mn-lt"/>
              </a:rPr>
              <a:t>How Can We Help?</a:t>
            </a:r>
          </a:p>
        </p:txBody>
      </p:sp>
      <p:sp>
        <p:nvSpPr>
          <p:cNvPr id="3" name="Content Placeholder 2">
            <a:extLst>
              <a:ext uri="{FF2B5EF4-FFF2-40B4-BE49-F238E27FC236}">
                <a16:creationId xmlns:a16="http://schemas.microsoft.com/office/drawing/2014/main" id="{37CD3921-DD5D-B93E-79AE-A313E72C1C71}"/>
              </a:ext>
            </a:extLst>
          </p:cNvPr>
          <p:cNvSpPr>
            <a:spLocks noGrp="1"/>
          </p:cNvSpPr>
          <p:nvPr>
            <p:ph idx="1"/>
          </p:nvPr>
        </p:nvSpPr>
        <p:spPr>
          <a:xfrm>
            <a:off x="4865915" y="561723"/>
            <a:ext cx="6281873" cy="3741316"/>
          </a:xfrm>
        </p:spPr>
        <p:txBody>
          <a:bodyPr/>
          <a:lstStyle/>
          <a:p>
            <a:endParaRPr lang="en-US" dirty="0"/>
          </a:p>
        </p:txBody>
      </p:sp>
      <p:sp>
        <p:nvSpPr>
          <p:cNvPr id="4" name="TextBox 3">
            <a:extLst>
              <a:ext uri="{FF2B5EF4-FFF2-40B4-BE49-F238E27FC236}">
                <a16:creationId xmlns:a16="http://schemas.microsoft.com/office/drawing/2014/main" id="{7E6B00CC-143D-1E7E-3335-0405CB32973B}"/>
              </a:ext>
            </a:extLst>
          </p:cNvPr>
          <p:cNvSpPr txBox="1"/>
          <p:nvPr/>
        </p:nvSpPr>
        <p:spPr>
          <a:xfrm>
            <a:off x="951798" y="2311542"/>
            <a:ext cx="3356284" cy="2308324"/>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Protect natural areas </a:t>
            </a:r>
          </a:p>
          <a:p>
            <a:pPr marL="285750" indent="-285750">
              <a:buFont typeface="Arial" panose="020B0604020202020204" pitchFamily="34" charset="0"/>
              <a:buChar char="•"/>
            </a:pPr>
            <a:r>
              <a:rPr lang="en-US" dirty="0">
                <a:solidFill>
                  <a:schemeClr val="bg1"/>
                </a:solidFill>
              </a:rPr>
              <a:t>Reduce waste and plastic use </a:t>
            </a:r>
          </a:p>
          <a:p>
            <a:pPr marL="285750" indent="-285750">
              <a:buFont typeface="Arial" panose="020B0604020202020204" pitchFamily="34" charset="0"/>
              <a:buChar char="•"/>
            </a:pPr>
            <a:r>
              <a:rPr lang="en-US" dirty="0">
                <a:solidFill>
                  <a:schemeClr val="bg1"/>
                </a:solidFill>
              </a:rPr>
              <a:t>Plant native species</a:t>
            </a:r>
          </a:p>
          <a:p>
            <a:pPr marL="285750" indent="-285750">
              <a:buFont typeface="Arial" panose="020B0604020202020204" pitchFamily="34" charset="0"/>
              <a:buChar char="•"/>
            </a:pPr>
            <a:r>
              <a:rPr lang="en-US" dirty="0">
                <a:solidFill>
                  <a:schemeClr val="bg1"/>
                </a:solidFill>
              </a:rPr>
              <a:t>Support conservation and environmental justice efforts </a:t>
            </a:r>
          </a:p>
          <a:p>
            <a:pPr marL="285750" indent="-285750">
              <a:buFont typeface="Arial" panose="020B0604020202020204" pitchFamily="34" charset="0"/>
              <a:buChar char="•"/>
            </a:pPr>
            <a:r>
              <a:rPr lang="en-US" dirty="0">
                <a:solidFill>
                  <a:schemeClr val="bg1"/>
                </a:solidFill>
              </a:rPr>
              <a:t>Community education</a:t>
            </a:r>
            <a:endParaRPr lang="en-US" dirty="0"/>
          </a:p>
        </p:txBody>
      </p:sp>
      <p:pic>
        <p:nvPicPr>
          <p:cNvPr id="4098" name="Picture 2" descr="Conservation Efforts That Need Your Support – Greenargen">
            <a:extLst>
              <a:ext uri="{FF2B5EF4-FFF2-40B4-BE49-F238E27FC236}">
                <a16:creationId xmlns:a16="http://schemas.microsoft.com/office/drawing/2014/main" id="{4F20613D-2289-C0FA-59CE-633B6C0E65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5915" y="1448165"/>
            <a:ext cx="6183155" cy="4122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75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A3987-4D1E-F46F-9369-7D4822DED2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46492F-10AE-0122-CAC5-C52A466389F7}"/>
              </a:ext>
            </a:extLst>
          </p:cNvPr>
          <p:cNvSpPr>
            <a:spLocks noGrp="1"/>
          </p:cNvSpPr>
          <p:nvPr>
            <p:ph type="title"/>
          </p:nvPr>
        </p:nvSpPr>
        <p:spPr>
          <a:xfrm>
            <a:off x="619723" y="1448165"/>
            <a:ext cx="4246192" cy="1077229"/>
          </a:xfrm>
        </p:spPr>
        <p:txBody>
          <a:bodyPr>
            <a:normAutofit/>
          </a:bodyPr>
          <a:lstStyle/>
          <a:p>
            <a:r>
              <a:rPr lang="en-US" sz="3200" dirty="0">
                <a:solidFill>
                  <a:schemeClr val="bg1"/>
                </a:solidFill>
                <a:latin typeface="+mn-lt"/>
              </a:rPr>
              <a:t>Key Takeaways</a:t>
            </a:r>
          </a:p>
        </p:txBody>
      </p:sp>
      <p:sp>
        <p:nvSpPr>
          <p:cNvPr id="3" name="Content Placeholder 2">
            <a:extLst>
              <a:ext uri="{FF2B5EF4-FFF2-40B4-BE49-F238E27FC236}">
                <a16:creationId xmlns:a16="http://schemas.microsoft.com/office/drawing/2014/main" id="{99BABBDC-79E6-BE93-35D6-64C7279C9E00}"/>
              </a:ext>
            </a:extLst>
          </p:cNvPr>
          <p:cNvSpPr>
            <a:spLocks noGrp="1"/>
          </p:cNvSpPr>
          <p:nvPr>
            <p:ph idx="1"/>
          </p:nvPr>
        </p:nvSpPr>
        <p:spPr>
          <a:xfrm>
            <a:off x="4914084" y="369994"/>
            <a:ext cx="6281873" cy="3741316"/>
          </a:xfrm>
        </p:spPr>
        <p:txBody>
          <a:bodyPr/>
          <a:lstStyle/>
          <a:p>
            <a:pPr>
              <a:buFont typeface="Arial" panose="020B0604020202020204" pitchFamily="34" charset="0"/>
              <a:buChar char="•"/>
            </a:pPr>
            <a:r>
              <a:rPr lang="en-US" dirty="0"/>
              <a:t>They cycle energy and nutrients in complex but beautiful ways</a:t>
            </a:r>
          </a:p>
          <a:p>
            <a:pPr>
              <a:buFont typeface="Arial" panose="020B0604020202020204" pitchFamily="34" charset="0"/>
              <a:buChar char="•"/>
            </a:pPr>
            <a:r>
              <a:rPr lang="en-US" dirty="0"/>
              <a:t>We rely on them—and we can also learn from them</a:t>
            </a:r>
          </a:p>
          <a:p>
            <a:pPr>
              <a:buFont typeface="Arial" panose="020B0604020202020204" pitchFamily="34" charset="0"/>
              <a:buChar char="•"/>
            </a:pPr>
            <a:r>
              <a:rPr lang="en-US" dirty="0"/>
              <a:t>Even small systems like terrariums can teach big lessons</a:t>
            </a:r>
          </a:p>
          <a:p>
            <a:pPr>
              <a:buFont typeface="Arial" panose="020B0604020202020204" pitchFamily="34" charset="0"/>
              <a:buChar char="•"/>
            </a:pPr>
            <a:r>
              <a:rPr lang="en-US" dirty="0"/>
              <a:t> “When we care for ecosystems, we care for ourselves.”</a:t>
            </a:r>
          </a:p>
          <a:p>
            <a:endParaRPr lang="en-US" dirty="0"/>
          </a:p>
        </p:txBody>
      </p:sp>
      <p:sp>
        <p:nvSpPr>
          <p:cNvPr id="4" name="TextBox 3">
            <a:extLst>
              <a:ext uri="{FF2B5EF4-FFF2-40B4-BE49-F238E27FC236}">
                <a16:creationId xmlns:a16="http://schemas.microsoft.com/office/drawing/2014/main" id="{05D59B79-9BE8-1291-2BF2-5273656F0786}"/>
              </a:ext>
            </a:extLst>
          </p:cNvPr>
          <p:cNvSpPr txBox="1"/>
          <p:nvPr/>
        </p:nvSpPr>
        <p:spPr>
          <a:xfrm>
            <a:off x="1408998" y="2914401"/>
            <a:ext cx="3356284" cy="1200329"/>
          </a:xfrm>
          <a:prstGeom prst="rect">
            <a:avLst/>
          </a:prstGeom>
          <a:noFill/>
        </p:spPr>
        <p:txBody>
          <a:bodyPr wrap="square" rtlCol="0">
            <a:spAutoFit/>
          </a:bodyPr>
          <a:lstStyle/>
          <a:p>
            <a:r>
              <a:rPr lang="en-US" sz="2400" dirty="0">
                <a:solidFill>
                  <a:schemeClr val="bg1"/>
                </a:solidFill>
              </a:rPr>
              <a:t>Ecosystems are interconnected systems of life</a:t>
            </a:r>
          </a:p>
        </p:txBody>
      </p:sp>
      <p:pic>
        <p:nvPicPr>
          <p:cNvPr id="5122" name="Picture 2" descr="Seasonal ponds are life support for wildlife — Ducks Unlimited Canada">
            <a:extLst>
              <a:ext uri="{FF2B5EF4-FFF2-40B4-BE49-F238E27FC236}">
                <a16:creationId xmlns:a16="http://schemas.microsoft.com/office/drawing/2014/main" id="{9A5AB24B-15FF-1DF2-A187-265AF3F410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6064" y="3347883"/>
            <a:ext cx="4762500" cy="322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8408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EAD26-8F21-6E0B-8105-89BBE821F59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E1FD719-914D-00FC-C1E0-AE73E27F2558}"/>
              </a:ext>
            </a:extLst>
          </p:cNvPr>
          <p:cNvSpPr>
            <a:spLocks noGrp="1"/>
          </p:cNvSpPr>
          <p:nvPr>
            <p:ph idx="1"/>
          </p:nvPr>
        </p:nvSpPr>
        <p:spPr/>
        <p:txBody>
          <a:bodyPr/>
          <a:lstStyle/>
          <a:p>
            <a:endParaRPr lang="en-US"/>
          </a:p>
        </p:txBody>
      </p:sp>
      <p:pic>
        <p:nvPicPr>
          <p:cNvPr id="1026" name="Picture 2" descr="Riftia pachyptila, commonly known as the giant tube worm, is related to tube  worms commonly found in the intertidal and pelagic zones. R. pachyptila  lives on the floor of the Pacific Ocean">
            <a:extLst>
              <a:ext uri="{FF2B5EF4-FFF2-40B4-BE49-F238E27FC236}">
                <a16:creationId xmlns:a16="http://schemas.microsoft.com/office/drawing/2014/main" id="{585D73EC-C8FC-E347-081F-E5F00EA370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98" y="573825"/>
            <a:ext cx="4656667" cy="582083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hemosynthesis – Definition, Process, Equation, and Examples">
            <a:extLst>
              <a:ext uri="{FF2B5EF4-FFF2-40B4-BE49-F238E27FC236}">
                <a16:creationId xmlns:a16="http://schemas.microsoft.com/office/drawing/2014/main" id="{AF743E75-F909-124A-065E-9ACF6B6AF2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0965" y="1266423"/>
            <a:ext cx="5021336" cy="3922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8937845"/>
      </p:ext>
    </p:extLst>
  </p:cSld>
  <p:clrMapOvr>
    <a:masterClrMapping/>
  </p:clrMapOvr>
</p:sld>
</file>

<file path=ppt/theme/theme1.xml><?xml version="1.0" encoding="utf-8"?>
<a:theme xmlns:a="http://schemas.openxmlformats.org/drawingml/2006/main" name="Atlas">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294F055B-D391-44D3-A87A-BCD07BD5A31C}">
  <ds:schemaRefs>
    <ds:schemaRef ds:uri="http://schemas.microsoft.com/sharepoint/v3/contenttype/forms"/>
  </ds:schemaRefs>
</ds:datastoreItem>
</file>

<file path=customXml/itemProps2.xml><?xml version="1.0" encoding="utf-8"?>
<ds:datastoreItem xmlns:ds="http://schemas.openxmlformats.org/officeDocument/2006/customXml" ds:itemID="{26DBD101-FC0A-4B21-82B0-57CAA7AEEC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975FBC4-9D33-46BE-911D-419763BA9AF9}">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Atlas</Template>
  <TotalTime>73</TotalTime>
  <Words>324</Words>
  <Application>Microsoft Office PowerPoint</Application>
  <PresentationFormat>Widescreen</PresentationFormat>
  <Paragraphs>50</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 Light</vt:lpstr>
      <vt:lpstr>Rockwell</vt:lpstr>
      <vt:lpstr>Wingdings</vt:lpstr>
      <vt:lpstr>Atlas</vt:lpstr>
      <vt:lpstr>What is an Ecosystem?</vt:lpstr>
      <vt:lpstr>What is an Ecosystem?</vt:lpstr>
      <vt:lpstr>All Shapes and Sizes</vt:lpstr>
      <vt:lpstr> How Ecosystems Work</vt:lpstr>
      <vt:lpstr>Why Ecosystems Matter</vt:lpstr>
      <vt:lpstr>How Can We Help?</vt:lpstr>
      <vt:lpstr>Key Takeaways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Natalie Lafont</dc:creator>
  <cp:lastModifiedBy>Natalie Lafont</cp:lastModifiedBy>
  <cp:revision>2</cp:revision>
  <dcterms:created xsi:type="dcterms:W3CDTF">2025-05-22T22:11:11Z</dcterms:created>
  <dcterms:modified xsi:type="dcterms:W3CDTF">2025-05-22T23:30:00Z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