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91" r:id="rId6"/>
    <p:sldId id="297" r:id="rId7"/>
    <p:sldId id="295" r:id="rId8"/>
    <p:sldId id="290" r:id="rId9"/>
    <p:sldId id="257" r:id="rId10"/>
    <p:sldId id="300" r:id="rId11"/>
    <p:sldId id="301" r:id="rId12"/>
    <p:sldId id="302" r:id="rId13"/>
    <p:sldId id="314" r:id="rId14"/>
    <p:sldId id="313" r:id="rId15"/>
    <p:sldId id="306" r:id="rId16"/>
    <p:sldId id="308" r:id="rId17"/>
    <p:sldId id="3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E65C3-6D1B-48F8-8600-F320A620C29C}" v="34" dt="2025-11-20T21:28:11.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8" autoAdjust="0"/>
    <p:restoredTop sz="97382" autoAdjust="0"/>
  </p:normalViewPr>
  <p:slideViewPr>
    <p:cSldViewPr snapToGrid="0">
      <p:cViewPr varScale="1">
        <p:scale>
          <a:sx n="119" d="100"/>
          <a:sy n="119" d="100"/>
        </p:scale>
        <p:origin x="138"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0" d="100"/>
          <a:sy n="120" d="100"/>
        </p:scale>
        <p:origin x="7134"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Robertson" userId="6aa7a294-034e-4d33-975d-72a025c6dd6d" providerId="ADAL" clId="{4559EAAA-82A8-4FAA-AE95-7D6D80644363}"/>
    <pc:docChg chg="undo custSel addSld delSld modSld sldOrd modShowInfo">
      <pc:chgData name="Cynthia Robertson" userId="6aa7a294-034e-4d33-975d-72a025c6dd6d" providerId="ADAL" clId="{4559EAAA-82A8-4FAA-AE95-7D6D80644363}" dt="2025-12-03T19:59:02.794" v="662" actId="121"/>
      <pc:docMkLst>
        <pc:docMk/>
      </pc:docMkLst>
      <pc:sldChg chg="modSp mod">
        <pc:chgData name="Cynthia Robertson" userId="6aa7a294-034e-4d33-975d-72a025c6dd6d" providerId="ADAL" clId="{4559EAAA-82A8-4FAA-AE95-7D6D80644363}" dt="2025-11-03T20:12:35.831" v="129" actId="403"/>
        <pc:sldMkLst>
          <pc:docMk/>
          <pc:sldMk cId="3727482850" sldId="256"/>
        </pc:sldMkLst>
        <pc:spChg chg="mod">
          <ac:chgData name="Cynthia Robertson" userId="6aa7a294-034e-4d33-975d-72a025c6dd6d" providerId="ADAL" clId="{4559EAAA-82A8-4FAA-AE95-7D6D80644363}" dt="2025-11-03T20:12:13.241" v="94" actId="403"/>
          <ac:spMkLst>
            <pc:docMk/>
            <pc:sldMk cId="3727482850" sldId="256"/>
            <ac:spMk id="2" creationId="{B59F1C42-9528-A4EB-A7DD-F058BF34E252}"/>
          </ac:spMkLst>
        </pc:spChg>
        <pc:spChg chg="mod">
          <ac:chgData name="Cynthia Robertson" userId="6aa7a294-034e-4d33-975d-72a025c6dd6d" providerId="ADAL" clId="{4559EAAA-82A8-4FAA-AE95-7D6D80644363}" dt="2025-11-03T20:12:35.831" v="129" actId="403"/>
          <ac:spMkLst>
            <pc:docMk/>
            <pc:sldMk cId="3727482850" sldId="256"/>
            <ac:spMk id="3" creationId="{1328FC1D-9788-5BAC-DCB3-8C31A0EA3F1C}"/>
          </ac:spMkLst>
        </pc:spChg>
      </pc:sldChg>
      <pc:sldChg chg="modSp mod ord">
        <pc:chgData name="Cynthia Robertson" userId="6aa7a294-034e-4d33-975d-72a025c6dd6d" providerId="ADAL" clId="{4559EAAA-82A8-4FAA-AE95-7D6D80644363}" dt="2025-11-03T20:15:17.002" v="146" actId="1076"/>
        <pc:sldMkLst>
          <pc:docMk/>
          <pc:sldMk cId="305928702" sldId="257"/>
        </pc:sldMkLst>
        <pc:picChg chg="mod">
          <ac:chgData name="Cynthia Robertson" userId="6aa7a294-034e-4d33-975d-72a025c6dd6d" providerId="ADAL" clId="{4559EAAA-82A8-4FAA-AE95-7D6D80644363}" dt="2025-11-03T20:15:17.002" v="146" actId="1076"/>
          <ac:picMkLst>
            <pc:docMk/>
            <pc:sldMk cId="305928702" sldId="257"/>
            <ac:picMk id="5" creationId="{83F439C0-EFA5-ABFB-B811-002B7D4F2CC6}"/>
          </ac:picMkLst>
        </pc:picChg>
      </pc:sldChg>
      <pc:sldChg chg="delSp modSp add mod ord">
        <pc:chgData name="Cynthia Robertson" userId="6aa7a294-034e-4d33-975d-72a025c6dd6d" providerId="ADAL" clId="{4559EAAA-82A8-4FAA-AE95-7D6D80644363}" dt="2025-11-20T17:14:10.766" v="440" actId="113"/>
        <pc:sldMkLst>
          <pc:docMk/>
          <pc:sldMk cId="2109703016" sldId="290"/>
        </pc:sldMkLst>
        <pc:spChg chg="mod">
          <ac:chgData name="Cynthia Robertson" userId="6aa7a294-034e-4d33-975d-72a025c6dd6d" providerId="ADAL" clId="{4559EAAA-82A8-4FAA-AE95-7D6D80644363}" dt="2025-11-20T17:14:10.766" v="440" actId="113"/>
          <ac:spMkLst>
            <pc:docMk/>
            <pc:sldMk cId="2109703016" sldId="290"/>
            <ac:spMk id="3" creationId="{B5F8613C-C9EB-3C21-9533-B448C6B38A18}"/>
          </ac:spMkLst>
        </pc:spChg>
      </pc:sldChg>
      <pc:sldChg chg="delSp add ord setBg delDesignElem">
        <pc:chgData name="Cynthia Robertson" userId="6aa7a294-034e-4d33-975d-72a025c6dd6d" providerId="ADAL" clId="{4559EAAA-82A8-4FAA-AE95-7D6D80644363}" dt="2025-11-03T20:14:34.213" v="141"/>
        <pc:sldMkLst>
          <pc:docMk/>
          <pc:sldMk cId="3259515688" sldId="291"/>
        </pc:sldMkLst>
      </pc:sldChg>
      <pc:sldChg chg="add ord modNotesTx">
        <pc:chgData name="Cynthia Robertson" userId="6aa7a294-034e-4d33-975d-72a025c6dd6d" providerId="ADAL" clId="{4559EAAA-82A8-4FAA-AE95-7D6D80644363}" dt="2025-11-20T21:34:14.844" v="643" actId="255"/>
        <pc:sldMkLst>
          <pc:docMk/>
          <pc:sldMk cId="2370975090" sldId="295"/>
        </pc:sldMkLst>
      </pc:sldChg>
      <pc:sldChg chg="add ord">
        <pc:chgData name="Cynthia Robertson" userId="6aa7a294-034e-4d33-975d-72a025c6dd6d" providerId="ADAL" clId="{4559EAAA-82A8-4FAA-AE95-7D6D80644363}" dt="2025-11-03T20:13:14.517" v="131"/>
        <pc:sldMkLst>
          <pc:docMk/>
          <pc:sldMk cId="2551483396" sldId="297"/>
        </pc:sldMkLst>
      </pc:sldChg>
      <pc:sldChg chg="modSp add mod modNotesTx">
        <pc:chgData name="Cynthia Robertson" userId="6aa7a294-034e-4d33-975d-72a025c6dd6d" providerId="ADAL" clId="{4559EAAA-82A8-4FAA-AE95-7D6D80644363}" dt="2025-11-20T17:17:24.382" v="528" actId="113"/>
        <pc:sldMkLst>
          <pc:docMk/>
          <pc:sldMk cId="897400399" sldId="300"/>
        </pc:sldMkLst>
        <pc:spChg chg="mod">
          <ac:chgData name="Cynthia Robertson" userId="6aa7a294-034e-4d33-975d-72a025c6dd6d" providerId="ADAL" clId="{4559EAAA-82A8-4FAA-AE95-7D6D80644363}" dt="2025-11-20T17:17:20.809" v="527" actId="403"/>
          <ac:spMkLst>
            <pc:docMk/>
            <pc:sldMk cId="897400399" sldId="300"/>
            <ac:spMk id="2" creationId="{CBD491AF-EADB-77EA-DDC2-7F0A0A221ECC}"/>
          </ac:spMkLst>
        </pc:spChg>
        <pc:spChg chg="mod">
          <ac:chgData name="Cynthia Robertson" userId="6aa7a294-034e-4d33-975d-72a025c6dd6d" providerId="ADAL" clId="{4559EAAA-82A8-4FAA-AE95-7D6D80644363}" dt="2025-11-20T17:17:24.382" v="528" actId="113"/>
          <ac:spMkLst>
            <pc:docMk/>
            <pc:sldMk cId="897400399" sldId="300"/>
            <ac:spMk id="3" creationId="{E2049649-EF95-D847-02CA-88BDE1332EFD}"/>
          </ac:spMkLst>
        </pc:spChg>
      </pc:sldChg>
      <pc:sldChg chg="modSp add mod">
        <pc:chgData name="Cynthia Robertson" userId="6aa7a294-034e-4d33-975d-72a025c6dd6d" providerId="ADAL" clId="{4559EAAA-82A8-4FAA-AE95-7D6D80644363}" dt="2025-11-20T17:31:51.268" v="542" actId="122"/>
        <pc:sldMkLst>
          <pc:docMk/>
          <pc:sldMk cId="1337879619" sldId="301"/>
        </pc:sldMkLst>
        <pc:spChg chg="mod">
          <ac:chgData name="Cynthia Robertson" userId="6aa7a294-034e-4d33-975d-72a025c6dd6d" providerId="ADAL" clId="{4559EAAA-82A8-4FAA-AE95-7D6D80644363}" dt="2025-11-20T17:31:51.268" v="542" actId="122"/>
          <ac:spMkLst>
            <pc:docMk/>
            <pc:sldMk cId="1337879619" sldId="301"/>
            <ac:spMk id="2" creationId="{6CE5D311-7D92-B359-B698-692ABC9DCE7C}"/>
          </ac:spMkLst>
        </pc:spChg>
        <pc:spChg chg="mod">
          <ac:chgData name="Cynthia Robertson" userId="6aa7a294-034e-4d33-975d-72a025c6dd6d" providerId="ADAL" clId="{4559EAAA-82A8-4FAA-AE95-7D6D80644363}" dt="2025-11-20T17:31:42.492" v="538" actId="403"/>
          <ac:spMkLst>
            <pc:docMk/>
            <pc:sldMk cId="1337879619" sldId="301"/>
            <ac:spMk id="3" creationId="{738BFBC2-BFBB-D420-DDC3-0E7F35DF9ED2}"/>
          </ac:spMkLst>
        </pc:spChg>
      </pc:sldChg>
      <pc:sldChg chg="modSp add mod">
        <pc:chgData name="Cynthia Robertson" userId="6aa7a294-034e-4d33-975d-72a025c6dd6d" providerId="ADAL" clId="{4559EAAA-82A8-4FAA-AE95-7D6D80644363}" dt="2025-11-20T21:28:28.998" v="626" actId="403"/>
        <pc:sldMkLst>
          <pc:docMk/>
          <pc:sldMk cId="2747653328" sldId="302"/>
        </pc:sldMkLst>
        <pc:spChg chg="mod">
          <ac:chgData name="Cynthia Robertson" userId="6aa7a294-034e-4d33-975d-72a025c6dd6d" providerId="ADAL" clId="{4559EAAA-82A8-4FAA-AE95-7D6D80644363}" dt="2025-11-20T21:28:28.998" v="626" actId="403"/>
          <ac:spMkLst>
            <pc:docMk/>
            <pc:sldMk cId="2747653328" sldId="302"/>
            <ac:spMk id="5" creationId="{F18A5DB3-F95D-E211-9892-5A647225210F}"/>
          </ac:spMkLst>
        </pc:spChg>
      </pc:sldChg>
      <pc:sldChg chg="modSp add mod">
        <pc:chgData name="Cynthia Robertson" userId="6aa7a294-034e-4d33-975d-72a025c6dd6d" providerId="ADAL" clId="{4559EAAA-82A8-4FAA-AE95-7D6D80644363}" dt="2025-11-20T21:27:13.726" v="623" actId="207"/>
        <pc:sldMkLst>
          <pc:docMk/>
          <pc:sldMk cId="2067343969" sldId="308"/>
        </pc:sldMkLst>
        <pc:graphicFrameChg chg="modGraphic">
          <ac:chgData name="Cynthia Robertson" userId="6aa7a294-034e-4d33-975d-72a025c6dd6d" providerId="ADAL" clId="{4559EAAA-82A8-4FAA-AE95-7D6D80644363}" dt="2025-11-20T21:27:13.726" v="623" actId="207"/>
          <ac:graphicFrameMkLst>
            <pc:docMk/>
            <pc:sldMk cId="2067343969" sldId="308"/>
            <ac:graphicFrameMk id="6" creationId="{CD498372-1433-B6E0-4328-26A23AC1B2C7}"/>
          </ac:graphicFrameMkLst>
        </pc:graphicFrameChg>
      </pc:sldChg>
      <pc:sldChg chg="modSp add mod modNotesTx">
        <pc:chgData name="Cynthia Robertson" userId="6aa7a294-034e-4d33-975d-72a025c6dd6d" providerId="ADAL" clId="{4559EAAA-82A8-4FAA-AE95-7D6D80644363}" dt="2025-11-20T21:30:33.013" v="638" actId="403"/>
        <pc:sldMkLst>
          <pc:docMk/>
          <pc:sldMk cId="3478105720" sldId="313"/>
        </pc:sldMkLst>
        <pc:spChg chg="mod">
          <ac:chgData name="Cynthia Robertson" userId="6aa7a294-034e-4d33-975d-72a025c6dd6d" providerId="ADAL" clId="{4559EAAA-82A8-4FAA-AE95-7D6D80644363}" dt="2025-11-20T21:30:25.114" v="637" actId="122"/>
          <ac:spMkLst>
            <pc:docMk/>
            <pc:sldMk cId="3478105720" sldId="313"/>
            <ac:spMk id="2" creationId="{C8450F4E-A4BF-F4D3-5E9F-801270B82E89}"/>
          </ac:spMkLst>
        </pc:spChg>
        <pc:spChg chg="mod">
          <ac:chgData name="Cynthia Robertson" userId="6aa7a294-034e-4d33-975d-72a025c6dd6d" providerId="ADAL" clId="{4559EAAA-82A8-4FAA-AE95-7D6D80644363}" dt="2025-11-20T21:30:33.013" v="638" actId="403"/>
          <ac:spMkLst>
            <pc:docMk/>
            <pc:sldMk cId="3478105720" sldId="313"/>
            <ac:spMk id="3" creationId="{07775621-16EA-C948-637E-308500F9168A}"/>
          </ac:spMkLst>
        </pc:spChg>
      </pc:sldChg>
      <pc:sldChg chg="addSp delSp modSp new mod modNotesTx">
        <pc:chgData name="Cynthia Robertson" userId="6aa7a294-034e-4d33-975d-72a025c6dd6d" providerId="ADAL" clId="{4559EAAA-82A8-4FAA-AE95-7D6D80644363}" dt="2025-12-03T19:59:02.794" v="662" actId="121"/>
        <pc:sldMkLst>
          <pc:docMk/>
          <pc:sldMk cId="3081824066" sldId="314"/>
        </pc:sldMkLst>
        <pc:spChg chg="mod">
          <ac:chgData name="Cynthia Robertson" userId="6aa7a294-034e-4d33-975d-72a025c6dd6d" providerId="ADAL" clId="{4559EAAA-82A8-4FAA-AE95-7D6D80644363}" dt="2025-11-20T21:29:05.638" v="629" actId="1076"/>
          <ac:spMkLst>
            <pc:docMk/>
            <pc:sldMk cId="3081824066" sldId="314"/>
            <ac:spMk id="2" creationId="{8782760B-4AE1-30BE-0A73-4BB9D4B0B7A2}"/>
          </ac:spMkLst>
        </pc:spChg>
        <pc:graphicFrameChg chg="add mod modGraphic">
          <ac:chgData name="Cynthia Robertson" userId="6aa7a294-034e-4d33-975d-72a025c6dd6d" providerId="ADAL" clId="{4559EAAA-82A8-4FAA-AE95-7D6D80644363}" dt="2025-12-03T19:59:02.794" v="662" actId="121"/>
          <ac:graphicFrameMkLst>
            <pc:docMk/>
            <pc:sldMk cId="3081824066" sldId="314"/>
            <ac:graphicFrameMk id="8" creationId="{AE49C247-29CE-1D3C-2F7C-66AAD7724023}"/>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fishadvisoryonline.epa.gov/Contacts.aspx" TargetMode="External"/><Relationship Id="rId2" Type="http://schemas.openxmlformats.org/officeDocument/2006/relationships/hyperlink" Target="https://www.epa.gov/sciencematters/reducing-pfas-drinking-water-treatment-technologies" TargetMode="External"/><Relationship Id="rId1" Type="http://schemas.openxmlformats.org/officeDocument/2006/relationships/hyperlink" Target="https://www.ewg.org/skindeep/browse/ingredients/723141-PTFE_TEFL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fishadvisoryonline.epa.gov/Contacts.aspx" TargetMode="External"/><Relationship Id="rId2" Type="http://schemas.openxmlformats.org/officeDocument/2006/relationships/hyperlink" Target="https://www.epa.gov/sciencematters/reducing-pfas-drinking-water-treatment-technologies" TargetMode="External"/><Relationship Id="rId1" Type="http://schemas.openxmlformats.org/officeDocument/2006/relationships/hyperlink" Target="https://www.ewg.org/skindeep/browse/ingredients/723141-PTFE_TEFLO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6DD1C-1A47-864F-8025-5A495CC647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48973C-680A-DD4A-92B2-9A226E1419C5}">
      <dgm:prSet custT="1"/>
      <dgm:spPr/>
      <dgm:t>
        <a:bodyPr/>
        <a:lstStyle/>
        <a:p>
          <a:r>
            <a:rPr lang="en-US" sz="2000" b="0" i="0" dirty="0"/>
            <a:t>Use stainless steel or cast-iron cookware rather than “nonstick” pots and pans.</a:t>
          </a:r>
          <a:endParaRPr lang="en-US" sz="2000" dirty="0"/>
        </a:p>
      </dgm:t>
    </dgm:pt>
    <dgm:pt modelId="{60447FA1-3CF1-FF45-B8D2-E52728651A81}" type="parTrans" cxnId="{6212E907-DC6B-1E43-82FF-AB2031882F04}">
      <dgm:prSet/>
      <dgm:spPr/>
      <dgm:t>
        <a:bodyPr/>
        <a:lstStyle/>
        <a:p>
          <a:endParaRPr lang="en-US"/>
        </a:p>
      </dgm:t>
    </dgm:pt>
    <dgm:pt modelId="{3716A5FD-7F55-EE40-B18F-6E4A0299B94D}" type="sibTrans" cxnId="{6212E907-DC6B-1E43-82FF-AB2031882F04}">
      <dgm:prSet/>
      <dgm:spPr/>
      <dgm:t>
        <a:bodyPr/>
        <a:lstStyle/>
        <a:p>
          <a:endParaRPr lang="en-US"/>
        </a:p>
      </dgm:t>
    </dgm:pt>
    <dgm:pt modelId="{FDAB439A-42D2-DF43-8ABC-3A76171DB4FE}">
      <dgm:prSet/>
      <dgm:spPr/>
      <dgm:t>
        <a:bodyPr/>
        <a:lstStyle/>
        <a:p>
          <a:r>
            <a:rPr lang="en-US" b="0" i="0" dirty="0"/>
            <a:t>Don’t treat carpeting or furniture with stain-resistant sprays. Instead, leave shoes at the door to minimize dirt and spot clean spills as they happen. If you have furniture and carpet professionally cleaned, opt for steam cleaning with fragrance-free, water-based cleansers and forgo stain treatment afterward.</a:t>
          </a:r>
          <a:endParaRPr lang="en-US" dirty="0"/>
        </a:p>
      </dgm:t>
    </dgm:pt>
    <dgm:pt modelId="{DA06EC3D-5E05-B34E-B0E3-32E78452FB61}" type="parTrans" cxnId="{4EBE841F-697E-6B4F-9153-D9144C0F33E8}">
      <dgm:prSet/>
      <dgm:spPr/>
      <dgm:t>
        <a:bodyPr/>
        <a:lstStyle/>
        <a:p>
          <a:endParaRPr lang="en-US"/>
        </a:p>
      </dgm:t>
    </dgm:pt>
    <dgm:pt modelId="{DBA2573C-F552-E14B-8921-D5999EB5EFAC}" type="sibTrans" cxnId="{4EBE841F-697E-6B4F-9153-D9144C0F33E8}">
      <dgm:prSet/>
      <dgm:spPr/>
      <dgm:t>
        <a:bodyPr/>
        <a:lstStyle/>
        <a:p>
          <a:endParaRPr lang="en-US"/>
        </a:p>
      </dgm:t>
    </dgm:pt>
    <dgm:pt modelId="{FE935251-69E2-EB4A-973D-C8A8A2E0BD67}">
      <dgm:prSet/>
      <dgm:spPr/>
      <dgm:t>
        <a:bodyPr/>
        <a:lstStyle/>
        <a:p>
          <a:r>
            <a:rPr lang="en-US" b="0" i="0"/>
            <a:t>Make your own popcorn rather than use microwave bags that often are lined with PFA-based non-stick coatings.</a:t>
          </a:r>
          <a:endParaRPr lang="en-US"/>
        </a:p>
      </dgm:t>
    </dgm:pt>
    <dgm:pt modelId="{A1368878-B199-3D48-B9C8-E0642BE32A81}" type="parTrans" cxnId="{5C0E844A-591B-1D43-B4AE-5983FD3EF496}">
      <dgm:prSet/>
      <dgm:spPr/>
      <dgm:t>
        <a:bodyPr/>
        <a:lstStyle/>
        <a:p>
          <a:endParaRPr lang="en-US"/>
        </a:p>
      </dgm:t>
    </dgm:pt>
    <dgm:pt modelId="{99374538-D268-D640-843D-9058D2F75232}" type="sibTrans" cxnId="{5C0E844A-591B-1D43-B4AE-5983FD3EF496}">
      <dgm:prSet/>
      <dgm:spPr/>
      <dgm:t>
        <a:bodyPr/>
        <a:lstStyle/>
        <a:p>
          <a:endParaRPr lang="en-US"/>
        </a:p>
      </dgm:t>
    </dgm:pt>
    <dgm:pt modelId="{C2F62243-AE36-AE49-B496-70BC90B82BC8}">
      <dgm:prSet/>
      <dgm:spPr>
        <a:solidFill>
          <a:schemeClr val="accent1">
            <a:hueOff val="0"/>
            <a:satOff val="0"/>
            <a:lumOff val="0"/>
            <a:alpha val="32055"/>
          </a:schemeClr>
        </a:solidFill>
      </dgm:spPr>
      <dgm:t>
        <a:bodyPr/>
        <a:lstStyle/>
        <a:p>
          <a:r>
            <a:rPr lang="en-US" b="0" i="0" dirty="0">
              <a:solidFill>
                <a:schemeClr val="tx1"/>
              </a:solidFill>
            </a:rPr>
            <a:t>Buy safer cosmetics</a:t>
          </a:r>
          <a:r>
            <a:rPr lang="en-US" b="0" i="0" dirty="0"/>
            <a:t>. </a:t>
          </a:r>
          <a:r>
            <a:rPr lang="en-US" b="0" i="0" dirty="0">
              <a:hlinkClick xmlns:r="http://schemas.openxmlformats.org/officeDocument/2006/relationships" r:id="rId1"/>
            </a:rPr>
            <a:t>A study by the Environmental Working Group (EWG) found </a:t>
          </a:r>
          <a:r>
            <a:rPr lang="en-US" b="0" i="0" dirty="0">
              <a:solidFill>
                <a:schemeClr val="tx1"/>
              </a:solidFill>
            </a:rPr>
            <a:t>Teflon in foundation, sunscreen/moisturizer, eye shadow, bronzer/highlighter, facial powder, sunscreen/makeup, mascara and other eye makeup, and various moisturizers. Search “Teflon-free” or “PFAS-free” cosmetics to find safer alternatives.</a:t>
          </a:r>
          <a:endParaRPr lang="en-US" dirty="0">
            <a:solidFill>
              <a:schemeClr val="tx1"/>
            </a:solidFill>
          </a:endParaRPr>
        </a:p>
      </dgm:t>
    </dgm:pt>
    <dgm:pt modelId="{19D96647-E624-8043-AEF1-CDDACD2CE7E0}" type="parTrans" cxnId="{35F0A46E-3183-DD47-A38E-60466A43A854}">
      <dgm:prSet/>
      <dgm:spPr/>
      <dgm:t>
        <a:bodyPr/>
        <a:lstStyle/>
        <a:p>
          <a:endParaRPr lang="en-US"/>
        </a:p>
      </dgm:t>
    </dgm:pt>
    <dgm:pt modelId="{37E46F37-331F-7C4D-ACA2-17250C005C98}" type="sibTrans" cxnId="{35F0A46E-3183-DD47-A38E-60466A43A854}">
      <dgm:prSet/>
      <dgm:spPr/>
      <dgm:t>
        <a:bodyPr/>
        <a:lstStyle/>
        <a:p>
          <a:endParaRPr lang="en-US"/>
        </a:p>
      </dgm:t>
    </dgm:pt>
    <dgm:pt modelId="{788EF0D9-4F9F-7C4E-8C21-3A1554E22B62}">
      <dgm:prSet/>
      <dgm:spPr/>
      <dgm:t>
        <a:bodyPr/>
        <a:lstStyle/>
        <a:p>
          <a:r>
            <a:rPr lang="en-US" b="0" i="0"/>
            <a:t>Consider installing in-home water treatment filters that are certified to lower the levels of PFAS in your water. </a:t>
          </a:r>
          <a:r>
            <a:rPr lang="en-US" b="0" i="0">
              <a:hlinkClick xmlns:r="http://schemas.openxmlformats.org/officeDocument/2006/relationships" r:id="rId2"/>
            </a:rPr>
            <a:t>EPA recommends these systems for in-home water treatment filters.</a:t>
          </a:r>
          <a:endParaRPr lang="en-US"/>
        </a:p>
      </dgm:t>
    </dgm:pt>
    <dgm:pt modelId="{580361AC-2094-0943-858C-79C837EF2DD7}" type="parTrans" cxnId="{63AA8FAA-7810-874E-AEAB-A7DB7E18B43B}">
      <dgm:prSet/>
      <dgm:spPr/>
      <dgm:t>
        <a:bodyPr/>
        <a:lstStyle/>
        <a:p>
          <a:endParaRPr lang="en-US"/>
        </a:p>
      </dgm:t>
    </dgm:pt>
    <dgm:pt modelId="{9789076B-50A9-574F-B72E-C2E07C906800}" type="sibTrans" cxnId="{63AA8FAA-7810-874E-AEAB-A7DB7E18B43B}">
      <dgm:prSet/>
      <dgm:spPr/>
      <dgm:t>
        <a:bodyPr/>
        <a:lstStyle/>
        <a:p>
          <a:endParaRPr lang="en-US"/>
        </a:p>
      </dgm:t>
    </dgm:pt>
    <dgm:pt modelId="{C1FCF85B-217B-6840-9415-10A34BAE1A3F}">
      <dgm:prSet/>
      <dgm:spPr>
        <a:solidFill>
          <a:schemeClr val="accent1">
            <a:hueOff val="0"/>
            <a:satOff val="0"/>
            <a:lumOff val="0"/>
            <a:alpha val="40000"/>
          </a:schemeClr>
        </a:solidFill>
      </dgm:spPr>
      <dgm:t>
        <a:bodyPr/>
        <a:lstStyle/>
        <a:p>
          <a:r>
            <a:rPr lang="en-US" b="0" i="0" dirty="0">
              <a:solidFill>
                <a:schemeClr val="tx1"/>
              </a:solidFill>
            </a:rPr>
            <a:t>Avoid eating fish from waterways impacted by PFAS. You can determine which waterways are of concern by contacting your state or tribal fish advisory programs using EPA’s list of </a:t>
          </a:r>
          <a:r>
            <a:rPr lang="en-US" b="0" i="0" dirty="0">
              <a:hlinkClick xmlns:r="http://schemas.openxmlformats.org/officeDocument/2006/relationships" r:id="rId3"/>
            </a:rPr>
            <a:t>state, territory, and tribal fish advisory contacts</a:t>
          </a:r>
          <a:r>
            <a:rPr lang="en-US" b="0" i="0" dirty="0"/>
            <a:t>. </a:t>
          </a:r>
          <a:endParaRPr lang="en-US" dirty="0"/>
        </a:p>
      </dgm:t>
    </dgm:pt>
    <dgm:pt modelId="{8CB5AF11-E936-744B-B2B7-2F09E559E52E}" type="parTrans" cxnId="{EFEFD1AC-7873-0B42-A475-E092277D1FDA}">
      <dgm:prSet/>
      <dgm:spPr/>
      <dgm:t>
        <a:bodyPr/>
        <a:lstStyle/>
        <a:p>
          <a:endParaRPr lang="en-US"/>
        </a:p>
      </dgm:t>
    </dgm:pt>
    <dgm:pt modelId="{F78AC6BD-D963-134F-B961-47D3BB90FDC2}" type="sibTrans" cxnId="{EFEFD1AC-7873-0B42-A475-E092277D1FDA}">
      <dgm:prSet/>
      <dgm:spPr/>
      <dgm:t>
        <a:bodyPr/>
        <a:lstStyle/>
        <a:p>
          <a:endParaRPr lang="en-US"/>
        </a:p>
      </dgm:t>
    </dgm:pt>
    <dgm:pt modelId="{4265A89D-7DD5-2940-8A87-9831CA96772F}" type="pres">
      <dgm:prSet presAssocID="{AE16DD1C-1A47-864F-8025-5A495CC647C5}" presName="linear" presStyleCnt="0">
        <dgm:presLayoutVars>
          <dgm:animLvl val="lvl"/>
          <dgm:resizeHandles val="exact"/>
        </dgm:presLayoutVars>
      </dgm:prSet>
      <dgm:spPr/>
    </dgm:pt>
    <dgm:pt modelId="{C04CCAF9-91B2-EC49-B6E8-344730171A5B}" type="pres">
      <dgm:prSet presAssocID="{9C48973C-680A-DD4A-92B2-9A226E1419C5}" presName="parentText" presStyleLbl="node1" presStyleIdx="0" presStyleCnt="6">
        <dgm:presLayoutVars>
          <dgm:chMax val="0"/>
          <dgm:bulletEnabled val="1"/>
        </dgm:presLayoutVars>
      </dgm:prSet>
      <dgm:spPr/>
    </dgm:pt>
    <dgm:pt modelId="{9CB54BA8-CAA7-8D48-A435-C16AA6641A08}" type="pres">
      <dgm:prSet presAssocID="{3716A5FD-7F55-EE40-B18F-6E4A0299B94D}" presName="spacer" presStyleCnt="0"/>
      <dgm:spPr/>
    </dgm:pt>
    <dgm:pt modelId="{BEB856B7-799A-B442-9C3F-AC7636792B20}" type="pres">
      <dgm:prSet presAssocID="{FDAB439A-42D2-DF43-8ABC-3A76171DB4FE}" presName="parentText" presStyleLbl="node1" presStyleIdx="1" presStyleCnt="6">
        <dgm:presLayoutVars>
          <dgm:chMax val="0"/>
          <dgm:bulletEnabled val="1"/>
        </dgm:presLayoutVars>
      </dgm:prSet>
      <dgm:spPr/>
    </dgm:pt>
    <dgm:pt modelId="{B2FED369-A943-9C49-9AB0-63B0FBBD640D}" type="pres">
      <dgm:prSet presAssocID="{DBA2573C-F552-E14B-8921-D5999EB5EFAC}" presName="spacer" presStyleCnt="0"/>
      <dgm:spPr/>
    </dgm:pt>
    <dgm:pt modelId="{F23852E7-C044-1641-81EE-9F6DD5A4901E}" type="pres">
      <dgm:prSet presAssocID="{FE935251-69E2-EB4A-973D-C8A8A2E0BD67}" presName="parentText" presStyleLbl="node1" presStyleIdx="2" presStyleCnt="6">
        <dgm:presLayoutVars>
          <dgm:chMax val="0"/>
          <dgm:bulletEnabled val="1"/>
        </dgm:presLayoutVars>
      </dgm:prSet>
      <dgm:spPr/>
    </dgm:pt>
    <dgm:pt modelId="{7216FC68-0656-004F-B328-DDE7813D99F2}" type="pres">
      <dgm:prSet presAssocID="{99374538-D268-D640-843D-9058D2F75232}" presName="spacer" presStyleCnt="0"/>
      <dgm:spPr/>
    </dgm:pt>
    <dgm:pt modelId="{1657D513-7299-AD44-9014-4A8F00D7ED36}" type="pres">
      <dgm:prSet presAssocID="{C2F62243-AE36-AE49-B496-70BC90B82BC8}" presName="parentText" presStyleLbl="node1" presStyleIdx="3" presStyleCnt="6">
        <dgm:presLayoutVars>
          <dgm:chMax val="0"/>
          <dgm:bulletEnabled val="1"/>
        </dgm:presLayoutVars>
      </dgm:prSet>
      <dgm:spPr/>
    </dgm:pt>
    <dgm:pt modelId="{67CD46B8-6FD3-1143-B212-F8F10459FB04}" type="pres">
      <dgm:prSet presAssocID="{37E46F37-331F-7C4D-ACA2-17250C005C98}" presName="spacer" presStyleCnt="0"/>
      <dgm:spPr/>
    </dgm:pt>
    <dgm:pt modelId="{EB1D9FF0-BD0F-3E43-8F7C-4B75B988A1FF}" type="pres">
      <dgm:prSet presAssocID="{788EF0D9-4F9F-7C4E-8C21-3A1554E22B62}" presName="parentText" presStyleLbl="node1" presStyleIdx="4" presStyleCnt="6">
        <dgm:presLayoutVars>
          <dgm:chMax val="0"/>
          <dgm:bulletEnabled val="1"/>
        </dgm:presLayoutVars>
      </dgm:prSet>
      <dgm:spPr/>
    </dgm:pt>
    <dgm:pt modelId="{63B51728-3C42-9C4A-B803-4B83CA0C4942}" type="pres">
      <dgm:prSet presAssocID="{9789076B-50A9-574F-B72E-C2E07C906800}" presName="spacer" presStyleCnt="0"/>
      <dgm:spPr/>
    </dgm:pt>
    <dgm:pt modelId="{AC16C235-15D7-0C48-846E-3C34A91758F0}" type="pres">
      <dgm:prSet presAssocID="{C1FCF85B-217B-6840-9415-10A34BAE1A3F}" presName="parentText" presStyleLbl="node1" presStyleIdx="5" presStyleCnt="6">
        <dgm:presLayoutVars>
          <dgm:chMax val="0"/>
          <dgm:bulletEnabled val="1"/>
        </dgm:presLayoutVars>
      </dgm:prSet>
      <dgm:spPr/>
    </dgm:pt>
  </dgm:ptLst>
  <dgm:cxnLst>
    <dgm:cxn modelId="{6212E907-DC6B-1E43-82FF-AB2031882F04}" srcId="{AE16DD1C-1A47-864F-8025-5A495CC647C5}" destId="{9C48973C-680A-DD4A-92B2-9A226E1419C5}" srcOrd="0" destOrd="0" parTransId="{60447FA1-3CF1-FF45-B8D2-E52728651A81}" sibTransId="{3716A5FD-7F55-EE40-B18F-6E4A0299B94D}"/>
    <dgm:cxn modelId="{13A2E30E-C08B-0F4F-84A4-4965D6851EA0}" type="presOf" srcId="{FE935251-69E2-EB4A-973D-C8A8A2E0BD67}" destId="{F23852E7-C044-1641-81EE-9F6DD5A4901E}" srcOrd="0" destOrd="0" presId="urn:microsoft.com/office/officeart/2005/8/layout/vList2"/>
    <dgm:cxn modelId="{90DB8618-A84E-404F-BE2E-18C322785036}" type="presOf" srcId="{AE16DD1C-1A47-864F-8025-5A495CC647C5}" destId="{4265A89D-7DD5-2940-8A87-9831CA96772F}" srcOrd="0" destOrd="0" presId="urn:microsoft.com/office/officeart/2005/8/layout/vList2"/>
    <dgm:cxn modelId="{4EBE841F-697E-6B4F-9153-D9144C0F33E8}" srcId="{AE16DD1C-1A47-864F-8025-5A495CC647C5}" destId="{FDAB439A-42D2-DF43-8ABC-3A76171DB4FE}" srcOrd="1" destOrd="0" parTransId="{DA06EC3D-5E05-B34E-B0E3-32E78452FB61}" sibTransId="{DBA2573C-F552-E14B-8921-D5999EB5EFAC}"/>
    <dgm:cxn modelId="{FD184940-9E6E-4D45-B525-80B32979B66B}" type="presOf" srcId="{FDAB439A-42D2-DF43-8ABC-3A76171DB4FE}" destId="{BEB856B7-799A-B442-9C3F-AC7636792B20}" srcOrd="0" destOrd="0" presId="urn:microsoft.com/office/officeart/2005/8/layout/vList2"/>
    <dgm:cxn modelId="{5C0E844A-591B-1D43-B4AE-5983FD3EF496}" srcId="{AE16DD1C-1A47-864F-8025-5A495CC647C5}" destId="{FE935251-69E2-EB4A-973D-C8A8A2E0BD67}" srcOrd="2" destOrd="0" parTransId="{A1368878-B199-3D48-B9C8-E0642BE32A81}" sibTransId="{99374538-D268-D640-843D-9058D2F75232}"/>
    <dgm:cxn modelId="{35F0A46E-3183-DD47-A38E-60466A43A854}" srcId="{AE16DD1C-1A47-864F-8025-5A495CC647C5}" destId="{C2F62243-AE36-AE49-B496-70BC90B82BC8}" srcOrd="3" destOrd="0" parTransId="{19D96647-E624-8043-AEF1-CDDACD2CE7E0}" sibTransId="{37E46F37-331F-7C4D-ACA2-17250C005C98}"/>
    <dgm:cxn modelId="{DBB36E8D-663B-E24F-B596-2031F644502D}" type="presOf" srcId="{9C48973C-680A-DD4A-92B2-9A226E1419C5}" destId="{C04CCAF9-91B2-EC49-B6E8-344730171A5B}" srcOrd="0" destOrd="0" presId="urn:microsoft.com/office/officeart/2005/8/layout/vList2"/>
    <dgm:cxn modelId="{63AA8FAA-7810-874E-AEAB-A7DB7E18B43B}" srcId="{AE16DD1C-1A47-864F-8025-5A495CC647C5}" destId="{788EF0D9-4F9F-7C4E-8C21-3A1554E22B62}" srcOrd="4" destOrd="0" parTransId="{580361AC-2094-0943-858C-79C837EF2DD7}" sibTransId="{9789076B-50A9-574F-B72E-C2E07C906800}"/>
    <dgm:cxn modelId="{EFEFD1AC-7873-0B42-A475-E092277D1FDA}" srcId="{AE16DD1C-1A47-864F-8025-5A495CC647C5}" destId="{C1FCF85B-217B-6840-9415-10A34BAE1A3F}" srcOrd="5" destOrd="0" parTransId="{8CB5AF11-E936-744B-B2B7-2F09E559E52E}" sibTransId="{F78AC6BD-D963-134F-B961-47D3BB90FDC2}"/>
    <dgm:cxn modelId="{3C3653B3-0621-924E-94EA-7944911C735A}" type="presOf" srcId="{C1FCF85B-217B-6840-9415-10A34BAE1A3F}" destId="{AC16C235-15D7-0C48-846E-3C34A91758F0}" srcOrd="0" destOrd="0" presId="urn:microsoft.com/office/officeart/2005/8/layout/vList2"/>
    <dgm:cxn modelId="{371D6CEF-6008-1847-A1B8-D2A8CDFC7315}" type="presOf" srcId="{788EF0D9-4F9F-7C4E-8C21-3A1554E22B62}" destId="{EB1D9FF0-BD0F-3E43-8F7C-4B75B988A1FF}" srcOrd="0" destOrd="0" presId="urn:microsoft.com/office/officeart/2005/8/layout/vList2"/>
    <dgm:cxn modelId="{3B4F5CF8-B71A-7044-B0B6-1634EAC2F5AF}" type="presOf" srcId="{C2F62243-AE36-AE49-B496-70BC90B82BC8}" destId="{1657D513-7299-AD44-9014-4A8F00D7ED36}" srcOrd="0" destOrd="0" presId="urn:microsoft.com/office/officeart/2005/8/layout/vList2"/>
    <dgm:cxn modelId="{351D8215-E6B5-2B49-BFE5-8961E0D711E1}" type="presParOf" srcId="{4265A89D-7DD5-2940-8A87-9831CA96772F}" destId="{C04CCAF9-91B2-EC49-B6E8-344730171A5B}" srcOrd="0" destOrd="0" presId="urn:microsoft.com/office/officeart/2005/8/layout/vList2"/>
    <dgm:cxn modelId="{97C84111-A44E-A944-A4B8-525A24F9F19A}" type="presParOf" srcId="{4265A89D-7DD5-2940-8A87-9831CA96772F}" destId="{9CB54BA8-CAA7-8D48-A435-C16AA6641A08}" srcOrd="1" destOrd="0" presId="urn:microsoft.com/office/officeart/2005/8/layout/vList2"/>
    <dgm:cxn modelId="{42A2E8E2-DB35-0C4A-9BB8-DA15B4A6A4A0}" type="presParOf" srcId="{4265A89D-7DD5-2940-8A87-9831CA96772F}" destId="{BEB856B7-799A-B442-9C3F-AC7636792B20}" srcOrd="2" destOrd="0" presId="urn:microsoft.com/office/officeart/2005/8/layout/vList2"/>
    <dgm:cxn modelId="{7D2AA180-AB09-C74C-B64B-7B10A9FE5A60}" type="presParOf" srcId="{4265A89D-7DD5-2940-8A87-9831CA96772F}" destId="{B2FED369-A943-9C49-9AB0-63B0FBBD640D}" srcOrd="3" destOrd="0" presId="urn:microsoft.com/office/officeart/2005/8/layout/vList2"/>
    <dgm:cxn modelId="{E1FFB9DC-AF8B-084C-9099-D52B417FC7D0}" type="presParOf" srcId="{4265A89D-7DD5-2940-8A87-9831CA96772F}" destId="{F23852E7-C044-1641-81EE-9F6DD5A4901E}" srcOrd="4" destOrd="0" presId="urn:microsoft.com/office/officeart/2005/8/layout/vList2"/>
    <dgm:cxn modelId="{98A064C8-FD38-E84F-BDB1-8630A113805C}" type="presParOf" srcId="{4265A89D-7DD5-2940-8A87-9831CA96772F}" destId="{7216FC68-0656-004F-B328-DDE7813D99F2}" srcOrd="5" destOrd="0" presId="urn:microsoft.com/office/officeart/2005/8/layout/vList2"/>
    <dgm:cxn modelId="{2468962D-D4F5-C242-80D8-43595B0A6530}" type="presParOf" srcId="{4265A89D-7DD5-2940-8A87-9831CA96772F}" destId="{1657D513-7299-AD44-9014-4A8F00D7ED36}" srcOrd="6" destOrd="0" presId="urn:microsoft.com/office/officeart/2005/8/layout/vList2"/>
    <dgm:cxn modelId="{D58DB569-5E73-D544-9E69-315935A072AD}" type="presParOf" srcId="{4265A89D-7DD5-2940-8A87-9831CA96772F}" destId="{67CD46B8-6FD3-1143-B212-F8F10459FB04}" srcOrd="7" destOrd="0" presId="urn:microsoft.com/office/officeart/2005/8/layout/vList2"/>
    <dgm:cxn modelId="{F05DBD32-61DC-BF42-8B64-F7C73BD07120}" type="presParOf" srcId="{4265A89D-7DD5-2940-8A87-9831CA96772F}" destId="{EB1D9FF0-BD0F-3E43-8F7C-4B75B988A1FF}" srcOrd="8" destOrd="0" presId="urn:microsoft.com/office/officeart/2005/8/layout/vList2"/>
    <dgm:cxn modelId="{C8336012-B258-904D-82B1-F7BDB5ADC80A}" type="presParOf" srcId="{4265A89D-7DD5-2940-8A87-9831CA96772F}" destId="{63B51728-3C42-9C4A-B803-4B83CA0C4942}" srcOrd="9" destOrd="0" presId="urn:microsoft.com/office/officeart/2005/8/layout/vList2"/>
    <dgm:cxn modelId="{FDEE1055-244A-2C42-8894-B4AB288F1AB4}" type="presParOf" srcId="{4265A89D-7DD5-2940-8A87-9831CA96772F}" destId="{AC16C235-15D7-0C48-846E-3C34A91758F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CCAF9-91B2-EC49-B6E8-344730171A5B}">
      <dsp:nvSpPr>
        <dsp:cNvPr id="0" name=""/>
        <dsp:cNvSpPr/>
      </dsp:nvSpPr>
      <dsp:spPr>
        <a:xfrm>
          <a:off x="0" y="166517"/>
          <a:ext cx="10918371" cy="882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Use stainless steel or cast-iron cookware rather than “nonstick” pots and pans.</a:t>
          </a:r>
          <a:endParaRPr lang="en-US" sz="2000" kern="1200" dirty="0"/>
        </a:p>
      </dsp:txBody>
      <dsp:txXfrm>
        <a:off x="43064" y="209581"/>
        <a:ext cx="10832243" cy="796052"/>
      </dsp:txXfrm>
    </dsp:sp>
    <dsp:sp modelId="{BEB856B7-799A-B442-9C3F-AC7636792B20}">
      <dsp:nvSpPr>
        <dsp:cNvPr id="0" name=""/>
        <dsp:cNvSpPr/>
      </dsp:nvSpPr>
      <dsp:spPr>
        <a:xfrm>
          <a:off x="0" y="1094777"/>
          <a:ext cx="10918371" cy="882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Don’t treat carpeting or furniture with stain-resistant sprays. Instead, leave shoes at the door to minimize dirt and spot clean spills as they happen. If you have furniture and carpet professionally cleaned, opt for steam cleaning with fragrance-free, water-based cleansers and forgo stain treatment afterward.</a:t>
          </a:r>
          <a:endParaRPr lang="en-US" sz="1600" kern="1200" dirty="0"/>
        </a:p>
      </dsp:txBody>
      <dsp:txXfrm>
        <a:off x="43064" y="1137841"/>
        <a:ext cx="10832243" cy="796052"/>
      </dsp:txXfrm>
    </dsp:sp>
    <dsp:sp modelId="{F23852E7-C044-1641-81EE-9F6DD5A4901E}">
      <dsp:nvSpPr>
        <dsp:cNvPr id="0" name=""/>
        <dsp:cNvSpPr/>
      </dsp:nvSpPr>
      <dsp:spPr>
        <a:xfrm>
          <a:off x="0" y="2023037"/>
          <a:ext cx="10918371" cy="882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Make your own popcorn rather than use microwave bags that often are lined with PFA-based non-stick coatings.</a:t>
          </a:r>
          <a:endParaRPr lang="en-US" sz="1600" kern="1200"/>
        </a:p>
      </dsp:txBody>
      <dsp:txXfrm>
        <a:off x="43064" y="2066101"/>
        <a:ext cx="10832243" cy="796052"/>
      </dsp:txXfrm>
    </dsp:sp>
    <dsp:sp modelId="{1657D513-7299-AD44-9014-4A8F00D7ED36}">
      <dsp:nvSpPr>
        <dsp:cNvPr id="0" name=""/>
        <dsp:cNvSpPr/>
      </dsp:nvSpPr>
      <dsp:spPr>
        <a:xfrm>
          <a:off x="0" y="2951297"/>
          <a:ext cx="10918371" cy="882180"/>
        </a:xfrm>
        <a:prstGeom prst="roundRect">
          <a:avLst/>
        </a:prstGeom>
        <a:solidFill>
          <a:schemeClr val="accent1">
            <a:hueOff val="0"/>
            <a:satOff val="0"/>
            <a:lumOff val="0"/>
            <a:alpha val="32055"/>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tx1"/>
              </a:solidFill>
            </a:rPr>
            <a:t>Buy safer cosmetics</a:t>
          </a:r>
          <a:r>
            <a:rPr lang="en-US" sz="1600" b="0" i="0" kern="1200" dirty="0"/>
            <a:t>. </a:t>
          </a:r>
          <a:r>
            <a:rPr lang="en-US" sz="1600" b="0" i="0" kern="1200" dirty="0">
              <a:hlinkClick xmlns:r="http://schemas.openxmlformats.org/officeDocument/2006/relationships" r:id="rId1"/>
            </a:rPr>
            <a:t>A study by the Environmental Working Group (EWG) found </a:t>
          </a:r>
          <a:r>
            <a:rPr lang="en-US" sz="1600" b="0" i="0" kern="1200" dirty="0">
              <a:solidFill>
                <a:schemeClr val="tx1"/>
              </a:solidFill>
            </a:rPr>
            <a:t>Teflon in foundation, sunscreen/moisturizer, eye shadow, bronzer/highlighter, facial powder, sunscreen/makeup, mascara and other eye makeup, and various moisturizers. Search “Teflon-free” or “PFAS-free” cosmetics to find safer alternatives.</a:t>
          </a:r>
          <a:endParaRPr lang="en-US" sz="1600" kern="1200" dirty="0">
            <a:solidFill>
              <a:schemeClr val="tx1"/>
            </a:solidFill>
          </a:endParaRPr>
        </a:p>
      </dsp:txBody>
      <dsp:txXfrm>
        <a:off x="43064" y="2994361"/>
        <a:ext cx="10832243" cy="796052"/>
      </dsp:txXfrm>
    </dsp:sp>
    <dsp:sp modelId="{EB1D9FF0-BD0F-3E43-8F7C-4B75B988A1FF}">
      <dsp:nvSpPr>
        <dsp:cNvPr id="0" name=""/>
        <dsp:cNvSpPr/>
      </dsp:nvSpPr>
      <dsp:spPr>
        <a:xfrm>
          <a:off x="0" y="3879557"/>
          <a:ext cx="10918371" cy="882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Consider installing in-home water treatment filters that are certified to lower the levels of PFAS in your water. </a:t>
          </a:r>
          <a:r>
            <a:rPr lang="en-US" sz="1600" b="0" i="0" kern="1200">
              <a:hlinkClick xmlns:r="http://schemas.openxmlformats.org/officeDocument/2006/relationships" r:id="rId2"/>
            </a:rPr>
            <a:t>EPA recommends these systems for in-home water treatment filters.</a:t>
          </a:r>
          <a:endParaRPr lang="en-US" sz="1600" kern="1200"/>
        </a:p>
      </dsp:txBody>
      <dsp:txXfrm>
        <a:off x="43064" y="3922621"/>
        <a:ext cx="10832243" cy="796052"/>
      </dsp:txXfrm>
    </dsp:sp>
    <dsp:sp modelId="{AC16C235-15D7-0C48-846E-3C34A91758F0}">
      <dsp:nvSpPr>
        <dsp:cNvPr id="0" name=""/>
        <dsp:cNvSpPr/>
      </dsp:nvSpPr>
      <dsp:spPr>
        <a:xfrm>
          <a:off x="0" y="4807817"/>
          <a:ext cx="10918371" cy="882180"/>
        </a:xfrm>
        <a:prstGeom prst="roundRect">
          <a:avLst/>
        </a:prstGeom>
        <a:solidFill>
          <a:schemeClr val="accent1">
            <a:hueOff val="0"/>
            <a:satOff val="0"/>
            <a:lumOff val="0"/>
            <a:alpha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tx1"/>
              </a:solidFill>
            </a:rPr>
            <a:t>Avoid eating fish from waterways impacted by PFAS. You can determine which waterways are of concern by contacting your state or tribal fish advisory programs using EPA’s list of </a:t>
          </a:r>
          <a:r>
            <a:rPr lang="en-US" sz="1600" b="0" i="0" kern="1200" dirty="0">
              <a:hlinkClick xmlns:r="http://schemas.openxmlformats.org/officeDocument/2006/relationships" r:id="rId3"/>
            </a:rPr>
            <a:t>state, territory, and tribal fish advisory contacts</a:t>
          </a:r>
          <a:r>
            <a:rPr lang="en-US" sz="1600" b="0" i="0" kern="1200" dirty="0"/>
            <a:t>. </a:t>
          </a:r>
          <a:endParaRPr lang="en-US" sz="1600" kern="1200" dirty="0"/>
        </a:p>
      </dsp:txBody>
      <dsp:txXfrm>
        <a:off x="43064" y="4850881"/>
        <a:ext cx="10832243" cy="7960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FDFBF-C73A-4FD1-80BD-0A3C25883208}"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B4AC4-1BAF-48A0-9F73-F883EBEF1CFF}" type="slidenum">
              <a:rPr lang="en-US" smtClean="0"/>
              <a:t>‹#›</a:t>
            </a:fld>
            <a:endParaRPr lang="en-US"/>
          </a:p>
        </p:txBody>
      </p:sp>
    </p:spTree>
    <p:extLst>
      <p:ext uri="{BB962C8B-B14F-4D97-AF65-F5344CB8AC3E}">
        <p14:creationId xmlns:p14="http://schemas.microsoft.com/office/powerpoint/2010/main" val="286959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Robert_Bilot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n.wikipedia.org/wiki/DuPon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0B4AC4-1BAF-48A0-9F73-F883EBEF1CFF}" type="slidenum">
              <a:rPr lang="en-US" smtClean="0"/>
              <a:t>1</a:t>
            </a:fld>
            <a:endParaRPr lang="en-US"/>
          </a:p>
        </p:txBody>
      </p:sp>
    </p:spTree>
    <p:extLst>
      <p:ext uri="{BB962C8B-B14F-4D97-AF65-F5344CB8AC3E}">
        <p14:creationId xmlns:p14="http://schemas.microsoft.com/office/powerpoint/2010/main" val="1003685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March 2025 data tells us that there is PFAS at the Lake Charles beach and boat launch, Prien Lake Park, Bayou </a:t>
            </a:r>
            <a:r>
              <a:rPr lang="en-US" sz="1200" dirty="0" err="1"/>
              <a:t>D’Inde</a:t>
            </a:r>
            <a:r>
              <a:rPr lang="en-US" sz="1200" dirty="0"/>
              <a:t>, and Calcasieu West Fork. These are all areas where there is a potential for people and pets to be exposed to PFAS. There is no warning that it is present or guidance on what to do after swimming or recreating in the area. Most states will recommend rinsing off pets and people after even short exposures to surface water contaminated with PFAS.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September 2025 results tells us that PFAS is present, levels are consistent, and that means we’ve only found the tip of the iceberg. PFAS was found at every location tested with Location 11 being the highest at 19.4 ppt. Cynthia makes note that #11 is Calcasieu Refining, where a </a:t>
            </a:r>
            <a:r>
              <a:rPr lang="en-US" sz="1200" dirty="0" err="1"/>
              <a:t>Naptha</a:t>
            </a:r>
            <a:r>
              <a:rPr lang="en-US" sz="1200" dirty="0"/>
              <a:t> tank caught fire and AFFF was likely used to put it out. #11 is also the only result that includes a PFAS “precursor” 6:2 FTS (a fluorotelomer) found in AFFF used from 1970s until 2016 that degrades in the environment to </a:t>
            </a:r>
            <a:r>
              <a:rPr lang="en-US" sz="1200" dirty="0" err="1"/>
              <a:t>PFHxA</a:t>
            </a:r>
            <a:r>
              <a:rPr lang="en-US" sz="1200" dirty="0"/>
              <a:t> or </a:t>
            </a:r>
            <a:r>
              <a:rPr lang="en-US" sz="1200" dirty="0" err="1"/>
              <a:t>PFPeA</a:t>
            </a:r>
            <a:r>
              <a:rPr lang="en-US" sz="1200" dirty="0"/>
              <a:t>.</a:t>
            </a:r>
          </a:p>
          <a:p>
            <a:r>
              <a:rPr lang="en-US" sz="1200" dirty="0"/>
              <a:t>Every location also included some level of PFOS. PFOS is one of the best known (historic use, adverse health impacts) PFAS compounds. PFOS has a propensity to accumulate in fish and seafood.</a:t>
            </a:r>
          </a:p>
          <a:p>
            <a:r>
              <a:rPr lang="en-US" sz="1200" dirty="0"/>
              <a:t>An even bigger issue is that we don’t know the levels of PFAS in aquatic life and fish in these water bodies. What we do know is that whatever the ppt level of PFAS in a river or lake is, the levels of PFAS in the fish and seafood will be thousands of time higher (generally &gt; 4,000 times) in parts per billion levels instead of ppt.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960B4AC4-1BAF-48A0-9F73-F883EBEF1CFF}" type="slidenum">
              <a:rPr lang="en-US" smtClean="0"/>
              <a:t>11</a:t>
            </a:fld>
            <a:endParaRPr lang="en-US"/>
          </a:p>
        </p:txBody>
      </p:sp>
    </p:spTree>
    <p:extLst>
      <p:ext uri="{BB962C8B-B14F-4D97-AF65-F5344CB8AC3E}">
        <p14:creationId xmlns:p14="http://schemas.microsoft.com/office/powerpoint/2010/main" val="127614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EWG researchers found that one serving of fish can be equivalent to a month's worth of drinking water contaminated with 48 parts per trillion of PFOS. </a:t>
            </a:r>
            <a:r>
              <a:rPr lang="en-US" b="1" dirty="0"/>
              <a:t>Store-bought fish caught in the ocean, like imported Atlantic salmon and canned chunk tuna, appear to have lower PFAS levels</a:t>
            </a:r>
            <a:r>
              <a:rPr lang="en-US" dirty="0"/>
              <a:t>, according to FDA research.</a:t>
            </a:r>
          </a:p>
        </p:txBody>
      </p:sp>
      <p:sp>
        <p:nvSpPr>
          <p:cNvPr id="4" name="Slide Number Placeholder 3"/>
          <p:cNvSpPr>
            <a:spLocks noGrp="1"/>
          </p:cNvSpPr>
          <p:nvPr>
            <p:ph type="sldNum" sz="quarter" idx="5"/>
          </p:nvPr>
        </p:nvSpPr>
        <p:spPr/>
        <p:txBody>
          <a:bodyPr/>
          <a:lstStyle/>
          <a:p>
            <a:fld id="{5D380316-D27F-AB45-B371-AC75D3D4EFC5}" type="slidenum">
              <a:rPr lang="en-US" smtClean="0"/>
              <a:pPr/>
              <a:t>13</a:t>
            </a:fld>
            <a:endParaRPr lang="en-US" dirty="0"/>
          </a:p>
        </p:txBody>
      </p:sp>
    </p:spTree>
    <p:extLst>
      <p:ext uri="{BB962C8B-B14F-4D97-AF65-F5344CB8AC3E}">
        <p14:creationId xmlns:p14="http://schemas.microsoft.com/office/powerpoint/2010/main" val="246053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0B4AC4-1BAF-48A0-9F73-F883EBEF1CFF}" type="slidenum">
              <a:rPr lang="en-US" smtClean="0"/>
              <a:t>2</a:t>
            </a:fld>
            <a:endParaRPr lang="en-US"/>
          </a:p>
        </p:txBody>
      </p:sp>
    </p:spTree>
    <p:extLst>
      <p:ext uri="{BB962C8B-B14F-4D97-AF65-F5344CB8AC3E}">
        <p14:creationId xmlns:p14="http://schemas.microsoft.com/office/powerpoint/2010/main" val="28337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380316-D27F-AB45-B371-AC75D3D4EFC5}" type="slidenum">
              <a:rPr lang="en-US" smtClean="0"/>
              <a:pPr/>
              <a:t>3</a:t>
            </a:fld>
            <a:endParaRPr lang="en-US" dirty="0"/>
          </a:p>
        </p:txBody>
      </p:sp>
    </p:spTree>
    <p:extLst>
      <p:ext uri="{BB962C8B-B14F-4D97-AF65-F5344CB8AC3E}">
        <p14:creationId xmlns:p14="http://schemas.microsoft.com/office/powerpoint/2010/main" val="356564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story dramatizes </a:t>
            </a:r>
            <a:r>
              <a:rPr lang="en-US" sz="1600" dirty="0">
                <a:hlinkClick r:id="rId3" tooltip="Robert Bilott"/>
              </a:rPr>
              <a:t>Robert </a:t>
            </a:r>
            <a:r>
              <a:rPr lang="en-US" sz="1600" dirty="0" err="1">
                <a:hlinkClick r:id="rId3" tooltip="Robert Bilott"/>
              </a:rPr>
              <a:t>Bilott</a:t>
            </a:r>
            <a:r>
              <a:rPr lang="en-US" sz="1600" dirty="0" err="1"/>
              <a:t>'s</a:t>
            </a:r>
            <a:r>
              <a:rPr lang="en-US" sz="1600" dirty="0"/>
              <a:t> case against the chemical manufacturing corporation </a:t>
            </a:r>
            <a:r>
              <a:rPr lang="en-US" sz="1600" dirty="0">
                <a:hlinkClick r:id="rId4" tooltip="DuPont"/>
              </a:rPr>
              <a:t>DuPont</a:t>
            </a:r>
            <a:r>
              <a:rPr lang="en-US" sz="1600" dirty="0"/>
              <a:t> after they contaminated a town with unregulated chemicals.</a:t>
            </a:r>
          </a:p>
        </p:txBody>
      </p:sp>
      <p:sp>
        <p:nvSpPr>
          <p:cNvPr id="4" name="Slide Number Placeholder 3"/>
          <p:cNvSpPr>
            <a:spLocks noGrp="1"/>
          </p:cNvSpPr>
          <p:nvPr>
            <p:ph type="sldNum" sz="quarter" idx="5"/>
          </p:nvPr>
        </p:nvSpPr>
        <p:spPr/>
        <p:txBody>
          <a:bodyPr/>
          <a:lstStyle/>
          <a:p>
            <a:fld id="{5D380316-D27F-AB45-B371-AC75D3D4EFC5}" type="slidenum">
              <a:rPr lang="en-US" smtClean="0"/>
              <a:pPr/>
              <a:t>4</a:t>
            </a:fld>
            <a:endParaRPr lang="en-US" dirty="0"/>
          </a:p>
        </p:txBody>
      </p:sp>
    </p:spTree>
    <p:extLst>
      <p:ext uri="{BB962C8B-B14F-4D97-AF65-F5344CB8AC3E}">
        <p14:creationId xmlns:p14="http://schemas.microsoft.com/office/powerpoint/2010/main" val="101868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D3E2F"/>
                </a:solidFill>
                <a:effectLst/>
                <a:uLnTx/>
                <a:uFillTx/>
                <a:latin typeface="Corbel" panose="020B0503020204020204"/>
                <a:ea typeface="+mn-ea"/>
                <a:cs typeface="+mn-cs"/>
              </a:rPr>
              <a:t>Animals</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3E2F"/>
                </a:solidFill>
                <a:effectLst/>
                <a:uLnTx/>
                <a:uFillTx/>
                <a:latin typeface="Corbel" panose="020B0503020204020204"/>
                <a:ea typeface="+mn-ea"/>
                <a:cs typeface="+mn-cs"/>
              </a:rPr>
              <a:t>Developmental effects</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3E2F"/>
                </a:solidFill>
                <a:effectLst/>
                <a:uLnTx/>
                <a:uFillTx/>
                <a:latin typeface="Corbel" panose="020B0503020204020204"/>
                <a:ea typeface="+mn-ea"/>
                <a:cs typeface="+mn-cs"/>
              </a:rPr>
              <a:t>Reproductive effects</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3E2F"/>
                </a:solidFill>
                <a:effectLst/>
                <a:uLnTx/>
                <a:uFillTx/>
                <a:latin typeface="Corbel" panose="020B0503020204020204"/>
                <a:ea typeface="+mn-ea"/>
                <a:cs typeface="+mn-cs"/>
              </a:rPr>
              <a:t>Liver effects</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3E2F"/>
                </a:solidFill>
                <a:effectLst/>
                <a:uLnTx/>
                <a:uFillTx/>
                <a:latin typeface="Corbel" panose="020B0503020204020204"/>
                <a:ea typeface="+mn-ea"/>
                <a:cs typeface="+mn-cs"/>
              </a:rPr>
              <a:t>Endocrine effects (thyroid)</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3E2F"/>
                </a:solidFill>
                <a:effectLst/>
                <a:uLnTx/>
                <a:uFillTx/>
                <a:latin typeface="Corbel" panose="020B0503020204020204"/>
                <a:ea typeface="+mn-ea"/>
                <a:cs typeface="+mn-cs"/>
              </a:rPr>
              <a:t>Immune effects</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3E2F"/>
                </a:solidFill>
                <a:effectLst/>
                <a:uLnTx/>
                <a:uFillTx/>
                <a:latin typeface="Corbel" panose="020B0503020204020204"/>
                <a:ea typeface="+mn-ea"/>
                <a:cs typeface="+mn-cs"/>
              </a:rPr>
              <a:t>Tumors (liver, testicular*, pancreatic)</a:t>
            </a:r>
          </a:p>
          <a:p>
            <a:pPr marL="0" marR="30210" lvl="0" indent="0" algn="l"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4D3E2F"/>
              </a:solidFill>
              <a:effectLst/>
              <a:uLnTx/>
              <a:uFillTx/>
              <a:latin typeface="Corbel" panose="020B0503020204020204"/>
              <a:ea typeface="+mn-ea"/>
              <a:cs typeface="+mn-cs"/>
            </a:endParaRPr>
          </a:p>
          <a:p>
            <a:pPr marL="0" marR="30210" lvl="0" indent="0" algn="l"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4D3E2F"/>
                </a:solidFill>
                <a:effectLst/>
                <a:uLnTx/>
                <a:uFillTx/>
                <a:latin typeface="Corbel" panose="020B0503020204020204"/>
                <a:ea typeface="+mn-ea"/>
                <a:cs typeface="+mn-cs"/>
              </a:rPr>
              <a:t>* PFOA only</a:t>
            </a:r>
            <a:endParaRPr kumimoji="0" lang="en-US" sz="1400" b="0" i="0" u="none" strike="noStrike" kern="1200" cap="none" spc="0" normalizeH="0" baseline="0" noProof="0" dirty="0">
              <a:ln>
                <a:noFill/>
              </a:ln>
              <a:solidFill>
                <a:srgbClr val="4D3E2F"/>
              </a:solidFill>
              <a:effectLst/>
              <a:uLnTx/>
              <a:uFillTx/>
              <a:latin typeface="Corbel" panose="020B0503020204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960B4AC4-1BAF-48A0-9F73-F883EBEF1CFF}" type="slidenum">
              <a:rPr lang="en-US" smtClean="0"/>
              <a:t>5</a:t>
            </a:fld>
            <a:endParaRPr lang="en-US"/>
          </a:p>
        </p:txBody>
      </p:sp>
    </p:spTree>
    <p:extLst>
      <p:ext uri="{BB962C8B-B14F-4D97-AF65-F5344CB8AC3E}">
        <p14:creationId xmlns:p14="http://schemas.microsoft.com/office/powerpoint/2010/main" val="47565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The problem in Louisiana is the lack of information regarding PFAS</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Aside from the former and active military bases listed below, Louisiana is negligent in not considering or testing other known and potential sources of PFAS in the environment and where people are at risk of unknowingly being exposed.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dirty="0"/>
              <a:t>Louisiana is negligent</a:t>
            </a:r>
            <a:r>
              <a:rPr lang="en-US" sz="1800" dirty="0"/>
              <a:t>, because there are numerous known municipal and industrial activities that contribute PFAS to the environment and if a state does not proactively test for it, people are likely to be unknowingly exposed. </a:t>
            </a:r>
          </a:p>
          <a:p>
            <a:r>
              <a:rPr lang="en-US" sz="1800" b="1" dirty="0"/>
              <a:t>Louisiana, like most states, has found PFAS in the environment where aqueous film forming foams (AFFF) were historically used for putting out fires and training. </a:t>
            </a:r>
            <a:r>
              <a:rPr lang="en-US" sz="1800" dirty="0"/>
              <a:t>Notable sites of PFAS contamination in Louisiana include:</a:t>
            </a:r>
          </a:p>
          <a:p>
            <a:pPr lvl="1"/>
            <a:r>
              <a:rPr lang="en-US" sz="1600" dirty="0"/>
              <a:t>Former England Air Force Base: This site near Alexandria has shown some of the highest </a:t>
            </a:r>
            <a:r>
              <a:rPr lang="en-US" sz="1600" b="1" dirty="0"/>
              <a:t>PFAS levels recorded in the nation </a:t>
            </a:r>
          </a:p>
          <a:p>
            <a:pPr lvl="1"/>
            <a:r>
              <a:rPr lang="en-US" sz="1600" dirty="0"/>
              <a:t>Barksdale Air Force Base: Groundwater and surface water around the base have been affected by PFAS from AFFF use.</a:t>
            </a:r>
          </a:p>
          <a:p>
            <a:pPr lvl="1"/>
            <a:r>
              <a:rPr lang="en-US" sz="1600" dirty="0"/>
              <a:t>Camp Minden: This site, formerly the Louisiana Army Ammunition Plant (LAAP), has undergone a preliminary assessment for potential PFAS release areas and exposure pathways.</a:t>
            </a:r>
          </a:p>
          <a:p>
            <a:pPr lvl="1"/>
            <a:r>
              <a:rPr lang="en-US" sz="1600" dirty="0"/>
              <a:t>Fort Polk: Listed as a military site with PFAS contamination.  As well as industrial sites where fires have been put out.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8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960B4AC4-1BAF-48A0-9F73-F883EBEF1CFF}" type="slidenum">
              <a:rPr lang="en-US" smtClean="0"/>
              <a:t>7</a:t>
            </a:fld>
            <a:endParaRPr lang="en-US"/>
          </a:p>
        </p:txBody>
      </p:sp>
    </p:spTree>
    <p:extLst>
      <p:ext uri="{BB962C8B-B14F-4D97-AF65-F5344CB8AC3E}">
        <p14:creationId xmlns:p14="http://schemas.microsoft.com/office/powerpoint/2010/main" val="253982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 biosphere and humans. They are difficult to destroy and never go away. That is why they are called “forever chemicals.” If left untested and unchecked, the problem will only get worse</a:t>
            </a:r>
          </a:p>
        </p:txBody>
      </p:sp>
      <p:sp>
        <p:nvSpPr>
          <p:cNvPr id="4" name="Slide Number Placeholder 3"/>
          <p:cNvSpPr>
            <a:spLocks noGrp="1"/>
          </p:cNvSpPr>
          <p:nvPr>
            <p:ph type="sldNum" sz="quarter" idx="5"/>
          </p:nvPr>
        </p:nvSpPr>
        <p:spPr/>
        <p:txBody>
          <a:bodyPr/>
          <a:lstStyle/>
          <a:p>
            <a:fld id="{960B4AC4-1BAF-48A0-9F73-F883EBEF1CFF}" type="slidenum">
              <a:rPr lang="en-US" smtClean="0"/>
              <a:t>8</a:t>
            </a:fld>
            <a:endParaRPr lang="en-US"/>
          </a:p>
        </p:txBody>
      </p:sp>
    </p:spTree>
    <p:extLst>
      <p:ext uri="{BB962C8B-B14F-4D97-AF65-F5344CB8AC3E}">
        <p14:creationId xmlns:p14="http://schemas.microsoft.com/office/powerpoint/2010/main" val="41945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There’s a lot we know about where PFAS is likely present in Southwestern Louisiana, but we had no actual data. So, we did some preliminary sampling. </a:t>
            </a:r>
          </a:p>
          <a:p>
            <a:endParaRPr lang="en-US" dirty="0"/>
          </a:p>
        </p:txBody>
      </p:sp>
      <p:sp>
        <p:nvSpPr>
          <p:cNvPr id="4" name="Slide Number Placeholder 3"/>
          <p:cNvSpPr>
            <a:spLocks noGrp="1"/>
          </p:cNvSpPr>
          <p:nvPr>
            <p:ph type="sldNum" sz="quarter" idx="5"/>
          </p:nvPr>
        </p:nvSpPr>
        <p:spPr/>
        <p:txBody>
          <a:bodyPr/>
          <a:lstStyle/>
          <a:p>
            <a:fld id="{960B4AC4-1BAF-48A0-9F73-F883EBEF1CFF}" type="slidenum">
              <a:rPr lang="en-US" smtClean="0"/>
              <a:t>9</a:t>
            </a:fld>
            <a:endParaRPr lang="en-US"/>
          </a:p>
        </p:txBody>
      </p:sp>
    </p:spTree>
    <p:extLst>
      <p:ext uri="{BB962C8B-B14F-4D97-AF65-F5344CB8AC3E}">
        <p14:creationId xmlns:p14="http://schemas.microsoft.com/office/powerpoint/2010/main" val="213476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Affected Organ Systems: </a:t>
            </a:r>
            <a:r>
              <a:rPr lang="en-US" sz="1200" b="0" i="0" kern="1200" dirty="0">
                <a:solidFill>
                  <a:schemeClr val="tx1"/>
                </a:solidFill>
                <a:effectLst/>
                <a:latin typeface="+mn-lt"/>
                <a:ea typeface="+mn-ea"/>
                <a:cs typeface="+mn-cs"/>
              </a:rPr>
              <a:t>Cancer, Developmental (effects while organs are developing), Gastrointestinal (Stomach and Intestines, part of the digestive system), Hepatic (Liver), Immunological (Immune System), Neurological (Nervous System), Ocular (Eyes), Renal (Urinary System or Kidneys), Reproductive (Producing Children)</a:t>
            </a:r>
          </a:p>
          <a:p>
            <a:r>
              <a:rPr lang="en-US" sz="1200" b="1" i="0" kern="1200" dirty="0">
                <a:solidFill>
                  <a:schemeClr val="tx1"/>
                </a:solidFill>
                <a:effectLst/>
                <a:latin typeface="+mn-lt"/>
                <a:ea typeface="+mn-ea"/>
                <a:cs typeface="+mn-cs"/>
              </a:rPr>
              <a:t>Summary: </a:t>
            </a:r>
            <a:r>
              <a:rPr lang="en-US" sz="1200" b="0" i="0" kern="1200" dirty="0">
                <a:solidFill>
                  <a:schemeClr val="tx1"/>
                </a:solidFill>
                <a:effectLst/>
                <a:latin typeface="+mn-lt"/>
                <a:ea typeface="+mn-ea"/>
                <a:cs typeface="+mn-cs"/>
              </a:rPr>
              <a:t>1,2-Dichloroethane, also called ethylene dichloride, is a manufactured chemical that is not found naturally in the environment. It is a clear liquid and has a pleasant smell and sweet taste. The most common use of 1,2-dichloroethane is in the production of vinyl chloride which is used to make a variety of plastic and vinyl products including polyvinyl chloride (PVC) pipes, furniture and automobile upholstery, wall coverings, housewares, and automobile parts. </a:t>
            </a:r>
            <a:r>
              <a:rPr lang="en-US" sz="1200" b="0" i="0" kern="1200">
                <a:solidFill>
                  <a:schemeClr val="tx1"/>
                </a:solidFill>
                <a:effectLst/>
                <a:latin typeface="+mn-lt"/>
                <a:ea typeface="+mn-ea"/>
                <a:cs typeface="+mn-cs"/>
              </a:rPr>
              <a:t>It is also used to as a solvent and is added to leaded gasoline to remove lead.</a:t>
            </a:r>
          </a:p>
          <a:p>
            <a:endParaRPr lang="en-US"/>
          </a:p>
        </p:txBody>
      </p:sp>
      <p:sp>
        <p:nvSpPr>
          <p:cNvPr id="4" name="Slide Number Placeholder 3"/>
          <p:cNvSpPr>
            <a:spLocks noGrp="1"/>
          </p:cNvSpPr>
          <p:nvPr>
            <p:ph type="sldNum" sz="quarter" idx="5"/>
          </p:nvPr>
        </p:nvSpPr>
        <p:spPr/>
        <p:txBody>
          <a:bodyPr/>
          <a:lstStyle/>
          <a:p>
            <a:fld id="{960B4AC4-1BAF-48A0-9F73-F883EBEF1CFF}" type="slidenum">
              <a:rPr lang="en-US" smtClean="0"/>
              <a:t>10</a:t>
            </a:fld>
            <a:endParaRPr lang="en-US"/>
          </a:p>
        </p:txBody>
      </p:sp>
    </p:spTree>
    <p:extLst>
      <p:ext uri="{BB962C8B-B14F-4D97-AF65-F5344CB8AC3E}">
        <p14:creationId xmlns:p14="http://schemas.microsoft.com/office/powerpoint/2010/main" val="356908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9F4D-C24F-CC35-FFFE-C52937D52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2BE7-A78F-4D54-7C4D-12AE16194E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3F7E69-1BA1-A6DE-B82A-EEBCA5AC4FB4}"/>
              </a:ext>
            </a:extLst>
          </p:cNvPr>
          <p:cNvSpPr>
            <a:spLocks noGrp="1"/>
          </p:cNvSpPr>
          <p:nvPr>
            <p:ph type="dt" sz="half" idx="10"/>
          </p:nvPr>
        </p:nvSpPr>
        <p:spPr/>
        <p:txBody>
          <a:bodyPr/>
          <a:lstStyle/>
          <a:p>
            <a:fld id="{DF440A62-77E9-4884-B4EB-A80B49F91E5F}" type="datetimeFigureOut">
              <a:rPr lang="en-US" smtClean="0"/>
              <a:t>12/3/2025</a:t>
            </a:fld>
            <a:endParaRPr lang="en-US"/>
          </a:p>
        </p:txBody>
      </p:sp>
      <p:sp>
        <p:nvSpPr>
          <p:cNvPr id="5" name="Footer Placeholder 4">
            <a:extLst>
              <a:ext uri="{FF2B5EF4-FFF2-40B4-BE49-F238E27FC236}">
                <a16:creationId xmlns:a16="http://schemas.microsoft.com/office/drawing/2014/main" id="{C3700D5B-F807-A2FA-C694-86A73F14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D3F2D-ED39-EF6E-80BC-6C8FFA71D83E}"/>
              </a:ext>
            </a:extLst>
          </p:cNvPr>
          <p:cNvSpPr>
            <a:spLocks noGrp="1"/>
          </p:cNvSpPr>
          <p:nvPr>
            <p:ph type="sldNum" sz="quarter" idx="12"/>
          </p:nvPr>
        </p:nvSpPr>
        <p:spPr/>
        <p:txBody>
          <a:bodyPr/>
          <a:lstStyle/>
          <a:p>
            <a:fld id="{65B161CC-18E8-4CBF-B4DD-7B740B7E0FA3}" type="slidenum">
              <a:rPr lang="en-US" smtClean="0"/>
              <a:t>‹#›</a:t>
            </a:fld>
            <a:endParaRPr lang="en-US"/>
          </a:p>
        </p:txBody>
      </p:sp>
    </p:spTree>
    <p:extLst>
      <p:ext uri="{BB962C8B-B14F-4D97-AF65-F5344CB8AC3E}">
        <p14:creationId xmlns:p14="http://schemas.microsoft.com/office/powerpoint/2010/main" val="378507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023D-1410-61B0-B9AC-F2DBAD972E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43B2BE-E262-23D8-9558-2835E800B5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035AC-8567-DD89-D12B-CC008B9CDA0A}"/>
              </a:ext>
            </a:extLst>
          </p:cNvPr>
          <p:cNvSpPr>
            <a:spLocks noGrp="1"/>
          </p:cNvSpPr>
          <p:nvPr>
            <p:ph type="dt" sz="half" idx="10"/>
          </p:nvPr>
        </p:nvSpPr>
        <p:spPr/>
        <p:txBody>
          <a:bodyPr/>
          <a:lstStyle/>
          <a:p>
            <a:fld id="{DF440A62-77E9-4884-B4EB-A80B49F91E5F}" type="datetimeFigureOut">
              <a:rPr lang="en-US" smtClean="0"/>
              <a:t>12/3/2025</a:t>
            </a:fld>
            <a:endParaRPr lang="en-US"/>
          </a:p>
        </p:txBody>
      </p:sp>
      <p:sp>
        <p:nvSpPr>
          <p:cNvPr id="5" name="Footer Placeholder 4">
            <a:extLst>
              <a:ext uri="{FF2B5EF4-FFF2-40B4-BE49-F238E27FC236}">
                <a16:creationId xmlns:a16="http://schemas.microsoft.com/office/drawing/2014/main" id="{D094546D-B3E8-C8F6-7F08-4C189DFA9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9DB63-69CA-979C-81B8-A7EACADDE073}"/>
              </a:ext>
            </a:extLst>
          </p:cNvPr>
          <p:cNvSpPr>
            <a:spLocks noGrp="1"/>
          </p:cNvSpPr>
          <p:nvPr>
            <p:ph type="sldNum" sz="quarter" idx="12"/>
          </p:nvPr>
        </p:nvSpPr>
        <p:spPr/>
        <p:txBody>
          <a:bodyPr/>
          <a:lstStyle/>
          <a:p>
            <a:fld id="{65B161CC-18E8-4CBF-B4DD-7B740B7E0FA3}" type="slidenum">
              <a:rPr lang="en-US" smtClean="0"/>
              <a:t>‹#›</a:t>
            </a:fld>
            <a:endParaRPr lang="en-US"/>
          </a:p>
        </p:txBody>
      </p:sp>
    </p:spTree>
    <p:extLst>
      <p:ext uri="{BB962C8B-B14F-4D97-AF65-F5344CB8AC3E}">
        <p14:creationId xmlns:p14="http://schemas.microsoft.com/office/powerpoint/2010/main" val="302761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73E0CC-2DC3-54DB-A7CA-3102575F02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E38A48-33A8-7361-1478-007B42E216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BFF0F-C7EC-E9F6-04C1-187F2F7D4B0A}"/>
              </a:ext>
            </a:extLst>
          </p:cNvPr>
          <p:cNvSpPr>
            <a:spLocks noGrp="1"/>
          </p:cNvSpPr>
          <p:nvPr>
            <p:ph type="dt" sz="half" idx="10"/>
          </p:nvPr>
        </p:nvSpPr>
        <p:spPr/>
        <p:txBody>
          <a:bodyPr/>
          <a:lstStyle/>
          <a:p>
            <a:fld id="{DF440A62-77E9-4884-B4EB-A80B49F91E5F}" type="datetimeFigureOut">
              <a:rPr lang="en-US" smtClean="0"/>
              <a:t>12/3/2025</a:t>
            </a:fld>
            <a:endParaRPr lang="en-US"/>
          </a:p>
        </p:txBody>
      </p:sp>
      <p:sp>
        <p:nvSpPr>
          <p:cNvPr id="5" name="Footer Placeholder 4">
            <a:extLst>
              <a:ext uri="{FF2B5EF4-FFF2-40B4-BE49-F238E27FC236}">
                <a16:creationId xmlns:a16="http://schemas.microsoft.com/office/drawing/2014/main" id="{1DDC5579-0151-27FC-B295-2B0997342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34B23-C6BA-7446-ECE0-2D32352959E4}"/>
              </a:ext>
            </a:extLst>
          </p:cNvPr>
          <p:cNvSpPr>
            <a:spLocks noGrp="1"/>
          </p:cNvSpPr>
          <p:nvPr>
            <p:ph type="sldNum" sz="quarter" idx="12"/>
          </p:nvPr>
        </p:nvSpPr>
        <p:spPr/>
        <p:txBody>
          <a:bodyPr/>
          <a:lstStyle/>
          <a:p>
            <a:fld id="{65B161CC-18E8-4CBF-B4DD-7B740B7E0FA3}" type="slidenum">
              <a:rPr lang="en-US" smtClean="0"/>
              <a:t>‹#›</a:t>
            </a:fld>
            <a:endParaRPr lang="en-US"/>
          </a:p>
        </p:txBody>
      </p:sp>
    </p:spTree>
    <p:extLst>
      <p:ext uri="{BB962C8B-B14F-4D97-AF65-F5344CB8AC3E}">
        <p14:creationId xmlns:p14="http://schemas.microsoft.com/office/powerpoint/2010/main" val="391453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37708"/>
            <a:ext cx="10515600" cy="1083515"/>
          </a:xfrm>
        </p:spPr>
        <p:txBody>
          <a:bodyPr/>
          <a:lstStyle>
            <a:lvl1pPr>
              <a:defRPr baseline="0">
                <a:solidFill>
                  <a:schemeClr val="tx1"/>
                </a:solidFill>
              </a:defRPr>
            </a:lvl1pPr>
          </a:lstStyle>
          <a:p>
            <a:r>
              <a:rPr lang="en-US" dirty="0"/>
              <a:t>Click to insert Slide Headline</a:t>
            </a:r>
          </a:p>
        </p:txBody>
      </p:sp>
      <p:sp>
        <p:nvSpPr>
          <p:cNvPr id="4" name="Content Placeholder 3"/>
          <p:cNvSpPr>
            <a:spLocks noGrp="1"/>
          </p:cNvSpPr>
          <p:nvPr>
            <p:ph sz="half" idx="2" hasCustomPrompt="1"/>
          </p:nvPr>
        </p:nvSpPr>
        <p:spPr>
          <a:xfrm>
            <a:off x="839788" y="2693287"/>
            <a:ext cx="5050024" cy="3279144"/>
          </a:xfrm>
        </p:spPr>
        <p:txBody>
          <a:bodyPr/>
          <a:lstStyle>
            <a:lvl1pPr marL="0" indent="0">
              <a:buNone/>
              <a:defRPr>
                <a:solidFill>
                  <a:schemeClr val="tx2"/>
                </a:solidFill>
              </a:defRPr>
            </a:lvl1pPr>
          </a:lstStyle>
          <a:p>
            <a:pPr lvl="0"/>
            <a:r>
              <a:rPr lang="en-US" dirty="0"/>
              <a:t>Click to insert text</a:t>
            </a:r>
          </a:p>
        </p:txBody>
      </p:sp>
      <p:sp>
        <p:nvSpPr>
          <p:cNvPr id="7" name="Content Placeholder 3"/>
          <p:cNvSpPr>
            <a:spLocks noGrp="1"/>
          </p:cNvSpPr>
          <p:nvPr>
            <p:ph sz="half" idx="10" hasCustomPrompt="1"/>
          </p:nvPr>
        </p:nvSpPr>
        <p:spPr>
          <a:xfrm>
            <a:off x="6306671" y="2693287"/>
            <a:ext cx="5048717" cy="3279144"/>
          </a:xfrm>
        </p:spPr>
        <p:txBody>
          <a:bodyPr/>
          <a:lstStyle>
            <a:lvl1pPr marL="0" indent="0">
              <a:buNone/>
              <a:defRPr>
                <a:solidFill>
                  <a:schemeClr val="tx2"/>
                </a:solidFill>
              </a:defRPr>
            </a:lvl1pPr>
          </a:lstStyle>
          <a:p>
            <a:pPr lvl="0"/>
            <a:r>
              <a:rPr lang="en-US" dirty="0"/>
              <a:t>Click to insert text</a:t>
            </a:r>
          </a:p>
        </p:txBody>
      </p:sp>
      <p:sp>
        <p:nvSpPr>
          <p:cNvPr id="5" name="Text Placeholder 4"/>
          <p:cNvSpPr>
            <a:spLocks noGrp="1"/>
          </p:cNvSpPr>
          <p:nvPr>
            <p:ph type="body" sz="quarter" idx="11" hasCustomPrompt="1"/>
          </p:nvPr>
        </p:nvSpPr>
        <p:spPr>
          <a:xfrm>
            <a:off x="839788" y="1801440"/>
            <a:ext cx="5049834" cy="796925"/>
          </a:xfrm>
        </p:spPr>
        <p:txBody>
          <a:bodyPr anchor="ctr" anchorCtr="0">
            <a:normAutofit/>
          </a:bodyPr>
          <a:lstStyle>
            <a:lvl1pPr marL="0" indent="0">
              <a:spcBef>
                <a:spcPts val="0"/>
              </a:spcBef>
              <a:buNone/>
              <a:defRPr sz="3600" baseline="0">
                <a:solidFill>
                  <a:schemeClr val="accent5"/>
                </a:solidFill>
              </a:defRPr>
            </a:lvl1pPr>
            <a:lvl2pPr>
              <a:defRPr sz="3600">
                <a:solidFill>
                  <a:schemeClr val="accent1">
                    <a:lumMod val="40000"/>
                    <a:lumOff val="60000"/>
                  </a:schemeClr>
                </a:solidFill>
              </a:defRPr>
            </a:lvl2pPr>
            <a:lvl3pPr>
              <a:defRPr sz="3600">
                <a:solidFill>
                  <a:schemeClr val="accent1">
                    <a:lumMod val="40000"/>
                    <a:lumOff val="60000"/>
                  </a:schemeClr>
                </a:solidFill>
              </a:defRPr>
            </a:lvl3pPr>
            <a:lvl4pPr>
              <a:defRPr sz="3600">
                <a:solidFill>
                  <a:schemeClr val="accent1">
                    <a:lumMod val="40000"/>
                    <a:lumOff val="60000"/>
                  </a:schemeClr>
                </a:solidFill>
              </a:defRPr>
            </a:lvl4pPr>
            <a:lvl5pPr>
              <a:defRPr sz="3600">
                <a:solidFill>
                  <a:schemeClr val="accent1">
                    <a:lumMod val="40000"/>
                    <a:lumOff val="60000"/>
                  </a:schemeClr>
                </a:solidFill>
              </a:defRPr>
            </a:lvl5pPr>
          </a:lstStyle>
          <a:p>
            <a:pPr lvl="0"/>
            <a:r>
              <a:rPr lang="en-US" dirty="0"/>
              <a:t>Insert Subhead</a:t>
            </a:r>
          </a:p>
        </p:txBody>
      </p:sp>
      <p:sp>
        <p:nvSpPr>
          <p:cNvPr id="10" name="Text Placeholder 9"/>
          <p:cNvSpPr>
            <a:spLocks noGrp="1"/>
          </p:cNvSpPr>
          <p:nvPr>
            <p:ph type="body" sz="quarter" idx="12" hasCustomPrompt="1"/>
          </p:nvPr>
        </p:nvSpPr>
        <p:spPr>
          <a:xfrm>
            <a:off x="6306671" y="1801813"/>
            <a:ext cx="5048717" cy="796925"/>
          </a:xfrm>
        </p:spPr>
        <p:txBody>
          <a:bodyPr anchor="ctr" anchorCtr="0">
            <a:noAutofit/>
          </a:bodyPr>
          <a:lstStyle>
            <a:lvl1pPr marL="0" indent="0">
              <a:buNone/>
              <a:defRPr sz="3600">
                <a:solidFill>
                  <a:schemeClr val="accent5"/>
                </a:solidFill>
              </a:defRPr>
            </a:lvl1pPr>
            <a:lvl2pPr marL="457200" indent="0">
              <a:buNone/>
              <a:defRPr sz="3600">
                <a:solidFill>
                  <a:schemeClr val="accent1"/>
                </a:solidFill>
              </a:defRPr>
            </a:lvl2pPr>
            <a:lvl3pPr marL="914400" indent="0">
              <a:buNone/>
              <a:defRPr sz="3600">
                <a:solidFill>
                  <a:schemeClr val="accent1"/>
                </a:solidFill>
              </a:defRPr>
            </a:lvl3pPr>
            <a:lvl4pPr marL="1371600" indent="0">
              <a:buNone/>
              <a:defRPr sz="3600">
                <a:solidFill>
                  <a:schemeClr val="accent1"/>
                </a:solidFill>
              </a:defRPr>
            </a:lvl4pPr>
            <a:lvl5pPr marL="1828800" indent="0">
              <a:buNone/>
              <a:defRPr sz="3600">
                <a:solidFill>
                  <a:schemeClr val="accent1"/>
                </a:solidFill>
              </a:defRPr>
            </a:lvl5pPr>
          </a:lstStyle>
          <a:p>
            <a:pPr lvl="0"/>
            <a:r>
              <a:rPr lang="en-US" dirty="0"/>
              <a:t>Insert Subhead</a:t>
            </a:r>
          </a:p>
        </p:txBody>
      </p:sp>
      <p:sp>
        <p:nvSpPr>
          <p:cNvPr id="8" name="Rectangle 7">
            <a:extLst>
              <a:ext uri="{FF2B5EF4-FFF2-40B4-BE49-F238E27FC236}">
                <a16:creationId xmlns:a16="http://schemas.microsoft.com/office/drawing/2014/main" id="{11DB687A-B0EA-4804-B654-900C26F3A829}"/>
              </a:ext>
            </a:extLst>
          </p:cNvPr>
          <p:cNvSpPr/>
          <p:nvPr userDrawn="1"/>
        </p:nvSpPr>
        <p:spPr>
          <a:xfrm>
            <a:off x="-91440" y="-36944"/>
            <a:ext cx="12410902" cy="696606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87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EFED-0F01-B83B-7A34-927CF7FD6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4CF61-5042-7EA8-D52C-09E20C44CD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854F6-B25A-F97D-E66F-E46198235B68}"/>
              </a:ext>
            </a:extLst>
          </p:cNvPr>
          <p:cNvSpPr>
            <a:spLocks noGrp="1"/>
          </p:cNvSpPr>
          <p:nvPr>
            <p:ph type="dt" sz="half" idx="10"/>
          </p:nvPr>
        </p:nvSpPr>
        <p:spPr/>
        <p:txBody>
          <a:bodyPr/>
          <a:lstStyle/>
          <a:p>
            <a:fld id="{DF440A62-77E9-4884-B4EB-A80B49F91E5F}" type="datetimeFigureOut">
              <a:rPr lang="en-US" smtClean="0"/>
              <a:t>12/3/2025</a:t>
            </a:fld>
            <a:endParaRPr lang="en-US"/>
          </a:p>
        </p:txBody>
      </p:sp>
      <p:sp>
        <p:nvSpPr>
          <p:cNvPr id="5" name="Footer Placeholder 4">
            <a:extLst>
              <a:ext uri="{FF2B5EF4-FFF2-40B4-BE49-F238E27FC236}">
                <a16:creationId xmlns:a16="http://schemas.microsoft.com/office/drawing/2014/main" id="{A21E4928-D06E-FD7B-EA3E-DA57F5E7B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9A1D1-CB81-F521-5262-95760E5043F6}"/>
              </a:ext>
            </a:extLst>
          </p:cNvPr>
          <p:cNvSpPr>
            <a:spLocks noGrp="1"/>
          </p:cNvSpPr>
          <p:nvPr>
            <p:ph type="sldNum" sz="quarter" idx="12"/>
          </p:nvPr>
        </p:nvSpPr>
        <p:spPr/>
        <p:txBody>
          <a:bodyPr/>
          <a:lstStyle/>
          <a:p>
            <a:fld id="{65B161CC-18E8-4CBF-B4DD-7B740B7E0FA3}" type="slidenum">
              <a:rPr lang="en-US" smtClean="0"/>
              <a:t>‹#›</a:t>
            </a:fld>
            <a:endParaRPr lang="en-US"/>
          </a:p>
        </p:txBody>
      </p:sp>
    </p:spTree>
    <p:extLst>
      <p:ext uri="{BB962C8B-B14F-4D97-AF65-F5344CB8AC3E}">
        <p14:creationId xmlns:p14="http://schemas.microsoft.com/office/powerpoint/2010/main" val="284129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DC4C-ACC0-49F7-60B3-9DF90F9B9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4C314-4B2B-A9D6-88E9-E3BE10F712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DB078A-18B4-6283-BA08-A177D14D8BF5}"/>
              </a:ext>
            </a:extLst>
          </p:cNvPr>
          <p:cNvSpPr>
            <a:spLocks noGrp="1"/>
          </p:cNvSpPr>
          <p:nvPr>
            <p:ph type="dt" sz="half" idx="10"/>
          </p:nvPr>
        </p:nvSpPr>
        <p:spPr/>
        <p:txBody>
          <a:bodyPr/>
          <a:lstStyle/>
          <a:p>
            <a:fld id="{DF440A62-77E9-4884-B4EB-A80B49F91E5F}" type="datetimeFigureOut">
              <a:rPr lang="en-US" smtClean="0"/>
              <a:t>12/3/2025</a:t>
            </a:fld>
            <a:endParaRPr lang="en-US"/>
          </a:p>
        </p:txBody>
      </p:sp>
      <p:sp>
        <p:nvSpPr>
          <p:cNvPr id="5" name="Footer Placeholder 4">
            <a:extLst>
              <a:ext uri="{FF2B5EF4-FFF2-40B4-BE49-F238E27FC236}">
                <a16:creationId xmlns:a16="http://schemas.microsoft.com/office/drawing/2014/main" id="{895A9581-D78C-16FD-4481-6A7764F9D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89095-E44A-BBAB-0241-E7E504057138}"/>
              </a:ext>
            </a:extLst>
          </p:cNvPr>
          <p:cNvSpPr>
            <a:spLocks noGrp="1"/>
          </p:cNvSpPr>
          <p:nvPr>
            <p:ph type="sldNum" sz="quarter" idx="12"/>
          </p:nvPr>
        </p:nvSpPr>
        <p:spPr/>
        <p:txBody>
          <a:bodyPr/>
          <a:lstStyle/>
          <a:p>
            <a:fld id="{65B161CC-18E8-4CBF-B4DD-7B740B7E0FA3}" type="slidenum">
              <a:rPr lang="en-US" smtClean="0"/>
              <a:t>‹#›</a:t>
            </a:fld>
            <a:endParaRPr lang="en-US"/>
          </a:p>
        </p:txBody>
      </p:sp>
    </p:spTree>
    <p:extLst>
      <p:ext uri="{BB962C8B-B14F-4D97-AF65-F5344CB8AC3E}">
        <p14:creationId xmlns:p14="http://schemas.microsoft.com/office/powerpoint/2010/main" val="426656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6E98-CAE7-ADA1-1A96-5EF5505E6C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209449-A36F-96F7-F347-0430CBC641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311BE2-10F0-B4E6-C90F-3B2E278AF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F38822-E1D8-EE5E-1E26-481103FA4E77}"/>
              </a:ext>
            </a:extLst>
          </p:cNvPr>
          <p:cNvSpPr>
            <a:spLocks noGrp="1"/>
          </p:cNvSpPr>
          <p:nvPr>
            <p:ph type="dt" sz="half" idx="10"/>
          </p:nvPr>
        </p:nvSpPr>
        <p:spPr/>
        <p:txBody>
          <a:bodyPr/>
          <a:lstStyle/>
          <a:p>
            <a:fld id="{DF440A62-77E9-4884-B4EB-A80B49F91E5F}" type="datetimeFigureOut">
              <a:rPr lang="en-US" smtClean="0"/>
              <a:t>12/3/2025</a:t>
            </a:fld>
            <a:endParaRPr lang="en-US"/>
          </a:p>
        </p:txBody>
      </p:sp>
      <p:sp>
        <p:nvSpPr>
          <p:cNvPr id="6" name="Footer Placeholder 5">
            <a:extLst>
              <a:ext uri="{FF2B5EF4-FFF2-40B4-BE49-F238E27FC236}">
                <a16:creationId xmlns:a16="http://schemas.microsoft.com/office/drawing/2014/main" id="{2E98EC7F-7098-6C11-6982-068123915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55B3A-0981-245F-E8B1-BDA5337D766F}"/>
              </a:ext>
            </a:extLst>
          </p:cNvPr>
          <p:cNvSpPr>
            <a:spLocks noGrp="1"/>
          </p:cNvSpPr>
          <p:nvPr>
            <p:ph type="sldNum" sz="quarter" idx="12"/>
          </p:nvPr>
        </p:nvSpPr>
        <p:spPr/>
        <p:txBody>
          <a:bodyPr/>
          <a:lstStyle/>
          <a:p>
            <a:fld id="{65B161CC-18E8-4CBF-B4DD-7B740B7E0FA3}" type="slidenum">
              <a:rPr lang="en-US" smtClean="0"/>
              <a:t>‹#›</a:t>
            </a:fld>
            <a:endParaRPr lang="en-US"/>
          </a:p>
        </p:txBody>
      </p:sp>
    </p:spTree>
    <p:extLst>
      <p:ext uri="{BB962C8B-B14F-4D97-AF65-F5344CB8AC3E}">
        <p14:creationId xmlns:p14="http://schemas.microsoft.com/office/powerpoint/2010/main" val="11839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876F-41D1-ACD9-D613-EE5C6EC003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CBD2C-2A19-EE3F-6987-0FBF4AA289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5B1039-7C54-7CD7-FF47-9136A2DCD6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3229C6-C9C7-CBE6-CAE3-543241AE2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A507A7-C8F5-E970-6EFD-D907AFB031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FE909-35BD-83B8-0AD2-FBDE6CEAD1CE}"/>
              </a:ext>
            </a:extLst>
          </p:cNvPr>
          <p:cNvSpPr>
            <a:spLocks noGrp="1"/>
          </p:cNvSpPr>
          <p:nvPr>
            <p:ph type="dt" sz="half" idx="10"/>
          </p:nvPr>
        </p:nvSpPr>
        <p:spPr/>
        <p:txBody>
          <a:bodyPr/>
          <a:lstStyle/>
          <a:p>
            <a:fld id="{DF440A62-77E9-4884-B4EB-A80B49F91E5F}" type="datetimeFigureOut">
              <a:rPr lang="en-US" smtClean="0"/>
              <a:t>12/3/2025</a:t>
            </a:fld>
            <a:endParaRPr lang="en-US"/>
          </a:p>
        </p:txBody>
      </p:sp>
      <p:sp>
        <p:nvSpPr>
          <p:cNvPr id="8" name="Footer Placeholder 7">
            <a:extLst>
              <a:ext uri="{FF2B5EF4-FFF2-40B4-BE49-F238E27FC236}">
                <a16:creationId xmlns:a16="http://schemas.microsoft.com/office/drawing/2014/main" id="{E8918313-BD0A-939C-C0E1-6677DDCF44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5815AC-EB06-5DE1-B62F-827BBBEBECED}"/>
              </a:ext>
            </a:extLst>
          </p:cNvPr>
          <p:cNvSpPr>
            <a:spLocks noGrp="1"/>
          </p:cNvSpPr>
          <p:nvPr>
            <p:ph type="sldNum" sz="quarter" idx="12"/>
          </p:nvPr>
        </p:nvSpPr>
        <p:spPr/>
        <p:txBody>
          <a:bodyPr/>
          <a:lstStyle/>
          <a:p>
            <a:fld id="{65B161CC-18E8-4CBF-B4DD-7B740B7E0FA3}" type="slidenum">
              <a:rPr lang="en-US" smtClean="0"/>
              <a:t>‹#›</a:t>
            </a:fld>
            <a:endParaRPr lang="en-US"/>
          </a:p>
        </p:txBody>
      </p:sp>
    </p:spTree>
    <p:extLst>
      <p:ext uri="{BB962C8B-B14F-4D97-AF65-F5344CB8AC3E}">
        <p14:creationId xmlns:p14="http://schemas.microsoft.com/office/powerpoint/2010/main" val="224613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0C53-4535-4950-7E2F-E8A7D697FD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636C9F-55D8-C953-01E2-933D2DF979D1}"/>
              </a:ext>
            </a:extLst>
          </p:cNvPr>
          <p:cNvSpPr>
            <a:spLocks noGrp="1"/>
          </p:cNvSpPr>
          <p:nvPr>
            <p:ph type="dt" sz="half" idx="10"/>
          </p:nvPr>
        </p:nvSpPr>
        <p:spPr/>
        <p:txBody>
          <a:bodyPr/>
          <a:lstStyle/>
          <a:p>
            <a:fld id="{DF440A62-77E9-4884-B4EB-A80B49F91E5F}" type="datetimeFigureOut">
              <a:rPr lang="en-US" smtClean="0"/>
              <a:t>12/3/2025</a:t>
            </a:fld>
            <a:endParaRPr lang="en-US"/>
          </a:p>
        </p:txBody>
      </p:sp>
      <p:sp>
        <p:nvSpPr>
          <p:cNvPr id="4" name="Footer Placeholder 3">
            <a:extLst>
              <a:ext uri="{FF2B5EF4-FFF2-40B4-BE49-F238E27FC236}">
                <a16:creationId xmlns:a16="http://schemas.microsoft.com/office/drawing/2014/main" id="{DA66EE1F-BB52-6C6B-068F-C26558C3F6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B9328C-3AEC-4573-998D-59D959B9D836}"/>
              </a:ext>
            </a:extLst>
          </p:cNvPr>
          <p:cNvSpPr>
            <a:spLocks noGrp="1"/>
          </p:cNvSpPr>
          <p:nvPr>
            <p:ph type="sldNum" sz="quarter" idx="12"/>
          </p:nvPr>
        </p:nvSpPr>
        <p:spPr/>
        <p:txBody>
          <a:bodyPr/>
          <a:lstStyle/>
          <a:p>
            <a:fld id="{65B161CC-18E8-4CBF-B4DD-7B740B7E0FA3}" type="slidenum">
              <a:rPr lang="en-US" smtClean="0"/>
              <a:t>‹#›</a:t>
            </a:fld>
            <a:endParaRPr lang="en-US"/>
          </a:p>
        </p:txBody>
      </p:sp>
    </p:spTree>
    <p:extLst>
      <p:ext uri="{BB962C8B-B14F-4D97-AF65-F5344CB8AC3E}">
        <p14:creationId xmlns:p14="http://schemas.microsoft.com/office/powerpoint/2010/main" val="426557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F4E19-C526-7438-4FBA-592240B25D25}"/>
              </a:ext>
            </a:extLst>
          </p:cNvPr>
          <p:cNvSpPr>
            <a:spLocks noGrp="1"/>
          </p:cNvSpPr>
          <p:nvPr>
            <p:ph type="dt" sz="half" idx="10"/>
          </p:nvPr>
        </p:nvSpPr>
        <p:spPr/>
        <p:txBody>
          <a:bodyPr/>
          <a:lstStyle/>
          <a:p>
            <a:fld id="{DF440A62-77E9-4884-B4EB-A80B49F91E5F}" type="datetimeFigureOut">
              <a:rPr lang="en-US" smtClean="0"/>
              <a:t>12/3/2025</a:t>
            </a:fld>
            <a:endParaRPr lang="en-US"/>
          </a:p>
        </p:txBody>
      </p:sp>
      <p:sp>
        <p:nvSpPr>
          <p:cNvPr id="3" name="Footer Placeholder 2">
            <a:extLst>
              <a:ext uri="{FF2B5EF4-FFF2-40B4-BE49-F238E27FC236}">
                <a16:creationId xmlns:a16="http://schemas.microsoft.com/office/drawing/2014/main" id="{3C1DEBE8-9F99-FFE1-226A-1961ECBDA5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F0B0FA-843B-C0FE-3AA5-BA413B2EB122}"/>
              </a:ext>
            </a:extLst>
          </p:cNvPr>
          <p:cNvSpPr>
            <a:spLocks noGrp="1"/>
          </p:cNvSpPr>
          <p:nvPr>
            <p:ph type="sldNum" sz="quarter" idx="12"/>
          </p:nvPr>
        </p:nvSpPr>
        <p:spPr/>
        <p:txBody>
          <a:bodyPr/>
          <a:lstStyle/>
          <a:p>
            <a:fld id="{65B161CC-18E8-4CBF-B4DD-7B740B7E0FA3}" type="slidenum">
              <a:rPr lang="en-US" smtClean="0"/>
              <a:t>‹#›</a:t>
            </a:fld>
            <a:endParaRPr lang="en-US"/>
          </a:p>
        </p:txBody>
      </p:sp>
    </p:spTree>
    <p:extLst>
      <p:ext uri="{BB962C8B-B14F-4D97-AF65-F5344CB8AC3E}">
        <p14:creationId xmlns:p14="http://schemas.microsoft.com/office/powerpoint/2010/main" val="201921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9081-684A-8406-AAF8-747B5B8F9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4D31CB-6259-908C-3481-6343D68B6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7DD3AE-597D-F4EE-57C2-90D5E5A86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016C3-9B35-A804-D17E-CEEDEA45527F}"/>
              </a:ext>
            </a:extLst>
          </p:cNvPr>
          <p:cNvSpPr>
            <a:spLocks noGrp="1"/>
          </p:cNvSpPr>
          <p:nvPr>
            <p:ph type="dt" sz="half" idx="10"/>
          </p:nvPr>
        </p:nvSpPr>
        <p:spPr/>
        <p:txBody>
          <a:bodyPr/>
          <a:lstStyle/>
          <a:p>
            <a:fld id="{DF440A62-77E9-4884-B4EB-A80B49F91E5F}" type="datetimeFigureOut">
              <a:rPr lang="en-US" smtClean="0"/>
              <a:t>12/3/2025</a:t>
            </a:fld>
            <a:endParaRPr lang="en-US"/>
          </a:p>
        </p:txBody>
      </p:sp>
      <p:sp>
        <p:nvSpPr>
          <p:cNvPr id="6" name="Footer Placeholder 5">
            <a:extLst>
              <a:ext uri="{FF2B5EF4-FFF2-40B4-BE49-F238E27FC236}">
                <a16:creationId xmlns:a16="http://schemas.microsoft.com/office/drawing/2014/main" id="{3F9BD6A8-7022-E4FA-1B27-480C689AC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A5BBA9-5F11-A8A7-B4BF-107791D1500D}"/>
              </a:ext>
            </a:extLst>
          </p:cNvPr>
          <p:cNvSpPr>
            <a:spLocks noGrp="1"/>
          </p:cNvSpPr>
          <p:nvPr>
            <p:ph type="sldNum" sz="quarter" idx="12"/>
          </p:nvPr>
        </p:nvSpPr>
        <p:spPr/>
        <p:txBody>
          <a:bodyPr/>
          <a:lstStyle/>
          <a:p>
            <a:fld id="{65B161CC-18E8-4CBF-B4DD-7B740B7E0FA3}" type="slidenum">
              <a:rPr lang="en-US" smtClean="0"/>
              <a:t>‹#›</a:t>
            </a:fld>
            <a:endParaRPr lang="en-US"/>
          </a:p>
        </p:txBody>
      </p:sp>
    </p:spTree>
    <p:extLst>
      <p:ext uri="{BB962C8B-B14F-4D97-AF65-F5344CB8AC3E}">
        <p14:creationId xmlns:p14="http://schemas.microsoft.com/office/powerpoint/2010/main" val="11046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A8D7-3EFC-A2A9-98E0-19F7240E85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BF74BD-9AFA-D1F0-7333-A5E29DBF1F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A5229E-EA4F-A934-E218-600043D57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2BFF0-B6D7-213A-64B9-267B7807B719}"/>
              </a:ext>
            </a:extLst>
          </p:cNvPr>
          <p:cNvSpPr>
            <a:spLocks noGrp="1"/>
          </p:cNvSpPr>
          <p:nvPr>
            <p:ph type="dt" sz="half" idx="10"/>
          </p:nvPr>
        </p:nvSpPr>
        <p:spPr/>
        <p:txBody>
          <a:bodyPr/>
          <a:lstStyle/>
          <a:p>
            <a:fld id="{DF440A62-77E9-4884-B4EB-A80B49F91E5F}" type="datetimeFigureOut">
              <a:rPr lang="en-US" smtClean="0"/>
              <a:t>12/3/2025</a:t>
            </a:fld>
            <a:endParaRPr lang="en-US"/>
          </a:p>
        </p:txBody>
      </p:sp>
      <p:sp>
        <p:nvSpPr>
          <p:cNvPr id="6" name="Footer Placeholder 5">
            <a:extLst>
              <a:ext uri="{FF2B5EF4-FFF2-40B4-BE49-F238E27FC236}">
                <a16:creationId xmlns:a16="http://schemas.microsoft.com/office/drawing/2014/main" id="{8977EF36-892C-AEA3-A701-F13C116BA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75A3F-2A2E-021B-2745-930E3B18E449}"/>
              </a:ext>
            </a:extLst>
          </p:cNvPr>
          <p:cNvSpPr>
            <a:spLocks noGrp="1"/>
          </p:cNvSpPr>
          <p:nvPr>
            <p:ph type="sldNum" sz="quarter" idx="12"/>
          </p:nvPr>
        </p:nvSpPr>
        <p:spPr/>
        <p:txBody>
          <a:bodyPr/>
          <a:lstStyle/>
          <a:p>
            <a:fld id="{65B161CC-18E8-4CBF-B4DD-7B740B7E0FA3}" type="slidenum">
              <a:rPr lang="en-US" smtClean="0"/>
              <a:t>‹#›</a:t>
            </a:fld>
            <a:endParaRPr lang="en-US"/>
          </a:p>
        </p:txBody>
      </p:sp>
    </p:spTree>
    <p:extLst>
      <p:ext uri="{BB962C8B-B14F-4D97-AF65-F5344CB8AC3E}">
        <p14:creationId xmlns:p14="http://schemas.microsoft.com/office/powerpoint/2010/main" val="401036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AEE47A-98C4-54E7-A6D0-87C86D4901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830C0D-C318-2C66-CF0B-16BD22513C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9984A-11EA-96AA-1D2A-80354238A2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440A62-77E9-4884-B4EB-A80B49F91E5F}" type="datetimeFigureOut">
              <a:rPr lang="en-US" smtClean="0"/>
              <a:t>12/3/2025</a:t>
            </a:fld>
            <a:endParaRPr lang="en-US"/>
          </a:p>
        </p:txBody>
      </p:sp>
      <p:sp>
        <p:nvSpPr>
          <p:cNvPr id="5" name="Footer Placeholder 4">
            <a:extLst>
              <a:ext uri="{FF2B5EF4-FFF2-40B4-BE49-F238E27FC236}">
                <a16:creationId xmlns:a16="http://schemas.microsoft.com/office/drawing/2014/main" id="{231673D6-A00B-55A7-5827-86E245212F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1B64BA8-43B1-AE36-FF1C-8A3D8F2668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B161CC-18E8-4CBF-B4DD-7B740B7E0FA3}" type="slidenum">
              <a:rPr lang="en-US" smtClean="0"/>
              <a:t>‹#›</a:t>
            </a:fld>
            <a:endParaRPr lang="en-US"/>
          </a:p>
        </p:txBody>
      </p:sp>
    </p:spTree>
    <p:extLst>
      <p:ext uri="{BB962C8B-B14F-4D97-AF65-F5344CB8AC3E}">
        <p14:creationId xmlns:p14="http://schemas.microsoft.com/office/powerpoint/2010/main" val="3345283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ehp.niehs.nih.gov/doi/10.1289/ehp.080037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1C42-9528-A4EB-A7DD-F058BF34E252}"/>
              </a:ext>
            </a:extLst>
          </p:cNvPr>
          <p:cNvSpPr>
            <a:spLocks noGrp="1"/>
          </p:cNvSpPr>
          <p:nvPr>
            <p:ph type="ctrTitle"/>
          </p:nvPr>
        </p:nvSpPr>
        <p:spPr/>
        <p:txBody>
          <a:bodyPr/>
          <a:lstStyle/>
          <a:p>
            <a:r>
              <a:rPr lang="en-US" sz="8800" dirty="0"/>
              <a:t>PFAS &amp; VOCs</a:t>
            </a:r>
            <a:br>
              <a:rPr lang="en-US" dirty="0"/>
            </a:br>
            <a:endParaRPr lang="en-US" dirty="0"/>
          </a:p>
        </p:txBody>
      </p:sp>
      <p:sp>
        <p:nvSpPr>
          <p:cNvPr id="3" name="Subtitle 2">
            <a:extLst>
              <a:ext uri="{FF2B5EF4-FFF2-40B4-BE49-F238E27FC236}">
                <a16:creationId xmlns:a16="http://schemas.microsoft.com/office/drawing/2014/main" id="{1328FC1D-9788-5BAC-DCB3-8C31A0EA3F1C}"/>
              </a:ext>
            </a:extLst>
          </p:cNvPr>
          <p:cNvSpPr>
            <a:spLocks noGrp="1"/>
          </p:cNvSpPr>
          <p:nvPr>
            <p:ph type="subTitle" idx="1"/>
          </p:nvPr>
        </p:nvSpPr>
        <p:spPr/>
        <p:txBody>
          <a:bodyPr>
            <a:normAutofit/>
          </a:bodyPr>
          <a:lstStyle/>
          <a:p>
            <a:r>
              <a:rPr lang="en-US" sz="6000" dirty="0"/>
              <a:t>In the Calcasieu Estuary</a:t>
            </a:r>
          </a:p>
        </p:txBody>
      </p:sp>
    </p:spTree>
    <p:extLst>
      <p:ext uri="{BB962C8B-B14F-4D97-AF65-F5344CB8AC3E}">
        <p14:creationId xmlns:p14="http://schemas.microsoft.com/office/powerpoint/2010/main" val="372748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760B-4AE1-30BE-0A73-4BB9D4B0B7A2}"/>
              </a:ext>
            </a:extLst>
          </p:cNvPr>
          <p:cNvSpPr>
            <a:spLocks noGrp="1"/>
          </p:cNvSpPr>
          <p:nvPr>
            <p:ph type="title"/>
          </p:nvPr>
        </p:nvSpPr>
        <p:spPr>
          <a:xfrm>
            <a:off x="838200" y="260193"/>
            <a:ext cx="10515600" cy="712561"/>
          </a:xfrm>
        </p:spPr>
        <p:txBody>
          <a:bodyPr/>
          <a:lstStyle/>
          <a:p>
            <a:pPr algn="ctr"/>
            <a:r>
              <a:rPr lang="en-US" dirty="0"/>
              <a:t>Testing Results</a:t>
            </a:r>
          </a:p>
        </p:txBody>
      </p:sp>
      <p:graphicFrame>
        <p:nvGraphicFramePr>
          <p:cNvPr id="8" name="Content Placeholder 7">
            <a:extLst>
              <a:ext uri="{FF2B5EF4-FFF2-40B4-BE49-F238E27FC236}">
                <a16:creationId xmlns:a16="http://schemas.microsoft.com/office/drawing/2014/main" id="{AE49C247-29CE-1D3C-2F7C-66AAD7724023}"/>
              </a:ext>
            </a:extLst>
          </p:cNvPr>
          <p:cNvGraphicFramePr>
            <a:graphicFrameLocks noGrp="1"/>
          </p:cNvGraphicFramePr>
          <p:nvPr>
            <p:ph idx="1"/>
            <p:extLst>
              <p:ext uri="{D42A27DB-BD31-4B8C-83A1-F6EECF244321}">
                <p14:modId xmlns:p14="http://schemas.microsoft.com/office/powerpoint/2010/main" val="2396314848"/>
              </p:ext>
            </p:extLst>
          </p:nvPr>
        </p:nvGraphicFramePr>
        <p:xfrm>
          <a:off x="1992889" y="822451"/>
          <a:ext cx="8719456" cy="5878147"/>
        </p:xfrm>
        <a:graphic>
          <a:graphicData uri="http://schemas.openxmlformats.org/drawingml/2006/table">
            <a:tbl>
              <a:tblPr>
                <a:tableStyleId>{5C22544A-7EE6-4342-B048-85BDC9FD1C3A}</a:tableStyleId>
              </a:tblPr>
              <a:tblGrid>
                <a:gridCol w="3347357">
                  <a:extLst>
                    <a:ext uri="{9D8B030D-6E8A-4147-A177-3AD203B41FA5}">
                      <a16:colId xmlns:a16="http://schemas.microsoft.com/office/drawing/2014/main" val="2590544083"/>
                    </a:ext>
                  </a:extLst>
                </a:gridCol>
                <a:gridCol w="2284813">
                  <a:extLst>
                    <a:ext uri="{9D8B030D-6E8A-4147-A177-3AD203B41FA5}">
                      <a16:colId xmlns:a16="http://schemas.microsoft.com/office/drawing/2014/main" val="1998589218"/>
                    </a:ext>
                  </a:extLst>
                </a:gridCol>
                <a:gridCol w="2242900">
                  <a:extLst>
                    <a:ext uri="{9D8B030D-6E8A-4147-A177-3AD203B41FA5}">
                      <a16:colId xmlns:a16="http://schemas.microsoft.com/office/drawing/2014/main" val="1949386614"/>
                    </a:ext>
                  </a:extLst>
                </a:gridCol>
                <a:gridCol w="844386">
                  <a:extLst>
                    <a:ext uri="{9D8B030D-6E8A-4147-A177-3AD203B41FA5}">
                      <a16:colId xmlns:a16="http://schemas.microsoft.com/office/drawing/2014/main" val="2341145601"/>
                    </a:ext>
                  </a:extLst>
                </a:gridCol>
              </a:tblGrid>
              <a:tr h="386594">
                <a:tc>
                  <a:txBody>
                    <a:bodyPr/>
                    <a:lstStyle/>
                    <a:p>
                      <a:pPr algn="r" rtl="0" fontAlgn="b">
                        <a:buNone/>
                      </a:pPr>
                      <a:r>
                        <a:rPr lang="en-US" sz="1200" u="none" strike="noStrike" dirty="0">
                          <a:effectLst/>
                        </a:rPr>
                        <a:t>Sample No.</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Oxygination  %</a:t>
                      </a:r>
                      <a:endParaRPr lang="en-US" sz="1200" b="0" i="0" u="none" strike="noStrike">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Total PFAS (ppt)</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418745292"/>
                  </a:ext>
                </a:extLst>
              </a:tr>
              <a:tr h="386594">
                <a:tc>
                  <a:txBody>
                    <a:bodyPr/>
                    <a:lstStyle/>
                    <a:p>
                      <a:pPr algn="r" rtl="0" fontAlgn="b">
                        <a:buNone/>
                      </a:pPr>
                      <a:r>
                        <a:rPr lang="en-US" sz="1200" u="none" strike="noStrike" dirty="0">
                          <a:effectLst/>
                        </a:rPr>
                        <a:t>September</a:t>
                      </a:r>
                      <a:endParaRPr lang="en-US" sz="1200" b="1"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80-120 optimal, below 54 unhealthy aqautic species life</a:t>
                      </a:r>
                      <a:endParaRPr lang="en-US" sz="1200" b="0" i="0" u="none" strike="noStrike">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1041782810"/>
                  </a:ext>
                </a:extLst>
              </a:tr>
              <a:tr h="194766">
                <a:tc>
                  <a:txBody>
                    <a:bodyPr/>
                    <a:lstStyle/>
                    <a:p>
                      <a:pPr algn="r" rtl="0" fontAlgn="b">
                        <a:buNone/>
                      </a:pP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4.3</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1986475996"/>
                  </a:ext>
                </a:extLst>
              </a:tr>
              <a:tr h="237043">
                <a:tc>
                  <a:txBody>
                    <a:bodyPr/>
                    <a:lstStyle/>
                    <a:p>
                      <a:pPr algn="r" rtl="0" fontAlgn="b">
                        <a:buNone/>
                      </a:pPr>
                      <a:r>
                        <a:rPr lang="en-US" sz="1200" u="none" strike="noStrike" dirty="0">
                          <a:effectLst/>
                        </a:rPr>
                        <a:t>WTK_PFAS_21171 (12) Reynolds (dredging)</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80/61</a:t>
                      </a:r>
                      <a:endParaRPr lang="en-US" sz="1200" b="0" i="0" u="none" strike="noStrike">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0 detectable VOCs</a:t>
                      </a:r>
                      <a:endParaRPr lang="en-US" sz="1200" b="0" i="0" u="none" strike="noStrike">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4.8</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3737422119"/>
                  </a:ext>
                </a:extLst>
              </a:tr>
              <a:tr h="386594">
                <a:tc>
                  <a:txBody>
                    <a:bodyPr/>
                    <a:lstStyle/>
                    <a:p>
                      <a:pPr algn="r" rtl="0" fontAlgn="b">
                        <a:buNone/>
                      </a:pPr>
                      <a:r>
                        <a:rPr lang="en-US" sz="1200" u="none" strike="noStrike" dirty="0">
                          <a:effectLst/>
                        </a:rPr>
                        <a:t>WTK_PFAS_21172 (11) Calcasieu Refining (oil sheen on water)</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dirty="0">
                          <a:effectLst/>
                        </a:rPr>
                        <a:t>74/67</a:t>
                      </a:r>
                      <a:endParaRPr lang="en-US" sz="1200" b="0" i="0" u="none" strike="noStrike" dirty="0">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0 detectable VOCs</a:t>
                      </a:r>
                      <a:endParaRPr lang="en-US" sz="1200" b="0" i="0" u="none" strike="noStrike">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19.4</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804722459"/>
                  </a:ext>
                </a:extLst>
              </a:tr>
              <a:tr h="237043">
                <a:tc>
                  <a:txBody>
                    <a:bodyPr/>
                    <a:lstStyle/>
                    <a:p>
                      <a:pPr algn="r" rtl="0" fontAlgn="b">
                        <a:buNone/>
                      </a:pPr>
                      <a:r>
                        <a:rPr lang="en-US" sz="1200" u="none" strike="noStrike" dirty="0">
                          <a:effectLst/>
                        </a:rPr>
                        <a:t>WTK_PFAS_21173 (7) Citgo South</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dirty="0">
                          <a:effectLst/>
                        </a:rPr>
                        <a:t>64/64</a:t>
                      </a:r>
                      <a:endParaRPr lang="en-US" sz="1200" b="0" i="0" u="none" strike="noStrike" dirty="0">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1,2 Dichloroethane .97  (.50)</a:t>
                      </a:r>
                      <a:endParaRPr lang="en-US" sz="1200" b="0" i="0" u="none" strike="noStrike">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4.4</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2631250864"/>
                  </a:ext>
                </a:extLst>
              </a:tr>
              <a:tr h="237043">
                <a:tc>
                  <a:txBody>
                    <a:bodyPr/>
                    <a:lstStyle/>
                    <a:p>
                      <a:pPr algn="r" rtl="0" fontAlgn="b">
                        <a:buNone/>
                      </a:pPr>
                      <a:r>
                        <a:rPr lang="en-US" sz="1200" u="none" strike="noStrike" dirty="0">
                          <a:effectLst/>
                        </a:rPr>
                        <a:t>WTK_PFAS_21174 (8) Clifton Ridge (foam on water)</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61/63</a:t>
                      </a:r>
                      <a:endParaRPr lang="en-US" sz="1200" b="0" i="0" u="none" strike="noStrike">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dirty="0">
                          <a:effectLst/>
                        </a:rPr>
                        <a:t>1,2 Dichloroethane .94  (.50)</a:t>
                      </a:r>
                      <a:endParaRPr lang="en-US" sz="1200" b="0" i="0" u="none" strike="noStrike" dirty="0">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8.6</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3959172953"/>
                  </a:ext>
                </a:extLst>
              </a:tr>
              <a:tr h="237043">
                <a:tc>
                  <a:txBody>
                    <a:bodyPr/>
                    <a:lstStyle/>
                    <a:p>
                      <a:pPr algn="r" rtl="0" fontAlgn="b">
                        <a:buNone/>
                      </a:pPr>
                      <a:r>
                        <a:rPr lang="en-US" sz="1200" u="none" strike="noStrike" dirty="0">
                          <a:effectLst/>
                        </a:rPr>
                        <a:t>WTK_PFAS_21175 (6) Citgo North</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68/62</a:t>
                      </a:r>
                      <a:endParaRPr lang="en-US" sz="1200" b="0" i="0" u="none" strike="noStrike">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1,2 Dichloroethane  1.3 (.50)</a:t>
                      </a:r>
                      <a:endParaRPr lang="en-US" sz="1200" b="0" i="0" u="none" strike="noStrike">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7.1</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3174652316"/>
                  </a:ext>
                </a:extLst>
              </a:tr>
              <a:tr h="240478">
                <a:tc>
                  <a:txBody>
                    <a:bodyPr/>
                    <a:lstStyle/>
                    <a:p>
                      <a:pPr algn="r" rtl="0" fontAlgn="b">
                        <a:buNone/>
                      </a:pPr>
                      <a:r>
                        <a:rPr lang="en-US" sz="1200" u="none" strike="noStrike" dirty="0">
                          <a:effectLst/>
                        </a:rPr>
                        <a:t>WTK_PFAS_21176 (2) Williams Point</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dirty="0">
                          <a:effectLst/>
                        </a:rPr>
                        <a:t>32/43</a:t>
                      </a:r>
                      <a:endParaRPr lang="en-US" sz="1200" b="1" i="0" u="none" strike="noStrike" dirty="0">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dirty="0">
                          <a:effectLst/>
                        </a:rPr>
                        <a:t> </a:t>
                      </a:r>
                      <a:endParaRPr lang="en-US" sz="1200" b="1" i="0" u="none" strike="noStrike" dirty="0">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5.8</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2837161763"/>
                  </a:ext>
                </a:extLst>
              </a:tr>
              <a:tr h="386594">
                <a:tc>
                  <a:txBody>
                    <a:bodyPr/>
                    <a:lstStyle/>
                    <a:p>
                      <a:pPr algn="r" rtl="0" fontAlgn="b">
                        <a:buNone/>
                      </a:pPr>
                      <a:r>
                        <a:rPr lang="en-US" sz="1200" u="none" strike="noStrike" dirty="0">
                          <a:effectLst/>
                        </a:rPr>
                        <a:t>WTK_PFAS_21177 (10) Rain Westlake </a:t>
                      </a:r>
                      <a:r>
                        <a:rPr lang="en-US" sz="1200" u="none" strike="noStrike" dirty="0" err="1">
                          <a:effectLst/>
                        </a:rPr>
                        <a:t>Styene</a:t>
                      </a:r>
                      <a:r>
                        <a:rPr lang="en-US" sz="1200" u="none" strike="noStrike" dirty="0">
                          <a:effectLst/>
                        </a:rPr>
                        <a:t>, WR Grace</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91/84</a:t>
                      </a:r>
                      <a:endParaRPr lang="en-US" sz="1200" b="0" i="0" u="none" strike="noStrike">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dirty="0">
                          <a:effectLst/>
                        </a:rPr>
                        <a:t>1,2 Dichloroethane .94  (.50)</a:t>
                      </a:r>
                      <a:endParaRPr lang="en-US" sz="1200" b="0" i="0" u="none" strike="noStrike" dirty="0">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2.5</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2735298419"/>
                  </a:ext>
                </a:extLst>
              </a:tr>
              <a:tr h="237043">
                <a:tc>
                  <a:txBody>
                    <a:bodyPr/>
                    <a:lstStyle/>
                    <a:p>
                      <a:pPr algn="r" rtl="0" fontAlgn="b">
                        <a:buNone/>
                      </a:pPr>
                      <a:r>
                        <a:rPr lang="en-US" sz="1200" u="none" strike="noStrike" dirty="0">
                          <a:effectLst/>
                        </a:rPr>
                        <a:t>WTK_PFAS_21178 (5) Bayou </a:t>
                      </a:r>
                      <a:r>
                        <a:rPr lang="en-US" sz="1200" u="none" strike="noStrike" dirty="0" err="1">
                          <a:effectLst/>
                        </a:rPr>
                        <a:t>D’Inde</a:t>
                      </a:r>
                      <a:r>
                        <a:rPr lang="en-US" sz="1200" u="none" strike="noStrike" dirty="0">
                          <a:effectLst/>
                        </a:rPr>
                        <a:t>/CR</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74/                 49</a:t>
                      </a:r>
                      <a:endParaRPr lang="en-US" sz="1200" b="0" i="0" u="none" strike="noStrike">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dirty="0">
                          <a:effectLst/>
                        </a:rPr>
                        <a:t>1,2 Dichloroethane  .72 (.50)</a:t>
                      </a:r>
                      <a:endParaRPr lang="en-US" sz="1200" b="0" i="0" u="none" strike="noStrike" dirty="0">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6.5</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3181625997"/>
                  </a:ext>
                </a:extLst>
              </a:tr>
              <a:tr h="237043">
                <a:tc>
                  <a:txBody>
                    <a:bodyPr/>
                    <a:lstStyle/>
                    <a:p>
                      <a:pPr algn="r" rtl="0" fontAlgn="b">
                        <a:buNone/>
                      </a:pPr>
                      <a:r>
                        <a:rPr lang="en-US" sz="1200" u="none" strike="noStrike" dirty="0">
                          <a:effectLst/>
                        </a:rPr>
                        <a:t>WTK_PFAS_21179 (4) Contraband Bayou/CR</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58/                 50</a:t>
                      </a:r>
                      <a:endParaRPr lang="en-US" sz="1200" b="0" i="0" u="none" strike="noStrike">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dirty="0">
                          <a:effectLst/>
                        </a:rPr>
                        <a:t>1,2 Dichloroethane  1.9 (.50)</a:t>
                      </a:r>
                      <a:endParaRPr lang="en-US" sz="1200" b="0" i="0" u="none" strike="noStrike" dirty="0">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7.3</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4019386331"/>
                  </a:ext>
                </a:extLst>
              </a:tr>
              <a:tr h="237043">
                <a:tc>
                  <a:txBody>
                    <a:bodyPr/>
                    <a:lstStyle/>
                    <a:p>
                      <a:pPr algn="r" rtl="0" fontAlgn="b">
                        <a:buNone/>
                      </a:pPr>
                      <a:r>
                        <a:rPr lang="en-US" sz="1200" u="none" strike="noStrike" dirty="0">
                          <a:effectLst/>
                        </a:rPr>
                        <a:t>WTK_PFAS_21180 (1) </a:t>
                      </a:r>
                      <a:r>
                        <a:rPr lang="en-US" sz="1200" u="none" strike="noStrike" dirty="0" err="1">
                          <a:effectLst/>
                        </a:rPr>
                        <a:t>Combre</a:t>
                      </a:r>
                      <a:r>
                        <a:rPr lang="en-US" sz="1200" u="none" strike="noStrike" dirty="0">
                          <a:effectLst/>
                        </a:rPr>
                        <a:t> </a:t>
                      </a:r>
                      <a:r>
                        <a:rPr lang="en-US" sz="1200" u="none" strike="noStrike" dirty="0" err="1">
                          <a:effectLst/>
                        </a:rPr>
                        <a:t>Fondel</a:t>
                      </a:r>
                      <a:r>
                        <a:rPr lang="en-US" sz="1200" u="none" strike="noStrike" dirty="0">
                          <a:effectLst/>
                        </a:rPr>
                        <a:t> Elementary</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75/                 45</a:t>
                      </a:r>
                      <a:endParaRPr lang="en-US" sz="1200" b="0" i="0" u="none" strike="noStrike">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dirty="0">
                          <a:effectLst/>
                        </a:rPr>
                        <a:t> </a:t>
                      </a:r>
                      <a:endParaRPr lang="en-US" sz="1200" b="0" i="0" u="none" strike="noStrike" dirty="0">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4.8</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749879568"/>
                  </a:ext>
                </a:extLst>
              </a:tr>
              <a:tr h="237043">
                <a:tc>
                  <a:txBody>
                    <a:bodyPr/>
                    <a:lstStyle/>
                    <a:p>
                      <a:pPr algn="r" rtl="0" fontAlgn="b">
                        <a:buNone/>
                      </a:pP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 </a:t>
                      </a:r>
                      <a:endParaRPr lang="en-US" sz="1200" b="0" i="0" u="none" strike="noStrike">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dirty="0">
                          <a:effectLst/>
                        </a:rPr>
                        <a:t>1,2 Dichloroethane  .75 (.50)</a:t>
                      </a:r>
                      <a:endParaRPr lang="en-US" sz="1200" b="0" i="0" u="none" strike="noStrike" dirty="0">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3746906331"/>
                  </a:ext>
                </a:extLst>
              </a:tr>
              <a:tr h="233608">
                <a:tc>
                  <a:txBody>
                    <a:bodyPr/>
                    <a:lstStyle/>
                    <a:p>
                      <a:pPr algn="r" rtl="0" fontAlgn="b">
                        <a:buNone/>
                      </a:pPr>
                      <a:r>
                        <a:rPr lang="en-US" sz="1200" u="none" strike="noStrike" dirty="0">
                          <a:effectLst/>
                        </a:rPr>
                        <a:t>WTK_PFAS_21181 (3) Olin/</a:t>
                      </a:r>
                      <a:r>
                        <a:rPr lang="en-US" sz="1200" u="none" strike="noStrike" dirty="0" err="1">
                          <a:effectLst/>
                        </a:rPr>
                        <a:t>BioLab</a:t>
                      </a:r>
                      <a:r>
                        <a:rPr lang="en-US" sz="1200" u="none" strike="noStrike" dirty="0">
                          <a:effectLst/>
                        </a:rPr>
                        <a:t> Outfall</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68/                 51</a:t>
                      </a:r>
                      <a:endParaRPr lang="en-US" sz="1200" b="0" i="0" u="none" strike="noStrike">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dirty="0">
                          <a:effectLst/>
                        </a:rPr>
                        <a:t>1,2 Dichloroethane  1.2 (.50)</a:t>
                      </a:r>
                      <a:endParaRPr lang="en-US" sz="1200" b="0" i="0" u="none" strike="noStrike" dirty="0">
                        <a:solidFill>
                          <a:srgbClr val="FF0000"/>
                        </a:solidFill>
                        <a:effectLst/>
                        <a:latin typeface="Arial" panose="020B0604020202020204" pitchFamily="34" charset="0"/>
                      </a:endParaRPr>
                    </a:p>
                  </a:txBody>
                  <a:tcPr marL="2802" marR="2802" marT="2802" marB="0" anchor="b"/>
                </a:tc>
                <a:tc>
                  <a:txBody>
                    <a:bodyPr/>
                    <a:lstStyle/>
                    <a:p>
                      <a:pPr algn="r" rtl="0" fontAlgn="b">
                        <a:buNone/>
                      </a:pPr>
                      <a:r>
                        <a:rPr lang="en-US" sz="1200" u="none" strike="noStrike">
                          <a:effectLst/>
                        </a:rPr>
                        <a:t>7.2</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651714748"/>
                  </a:ext>
                </a:extLst>
              </a:tr>
              <a:tr h="194766">
                <a:tc>
                  <a:txBody>
                    <a:bodyPr/>
                    <a:lstStyle/>
                    <a:p>
                      <a:pPr algn="r" rtl="0" fontAlgn="b">
                        <a:buNone/>
                      </a:pPr>
                      <a:r>
                        <a:rPr lang="en-US" sz="1200" u="none" strike="noStrike" dirty="0">
                          <a:effectLst/>
                        </a:rPr>
                        <a:t>March</a:t>
                      </a:r>
                      <a:endParaRPr lang="en-US" sz="1200" b="1" i="0" u="none" strike="noStrike" dirty="0">
                        <a:solidFill>
                          <a:srgbClr val="000000"/>
                        </a:solidFill>
                        <a:effectLst/>
                        <a:latin typeface="Arial" panose="020B0604020202020204" pitchFamily="34" charset="0"/>
                      </a:endParaRPr>
                    </a:p>
                  </a:txBody>
                  <a:tcPr marL="2802" marR="2802" marT="2802" marB="0" anchor="b"/>
                </a:tc>
                <a:tc>
                  <a:txBody>
                    <a:bodyPr/>
                    <a:lstStyle/>
                    <a:p>
                      <a:pPr algn="r" fontAlgn="b">
                        <a:buNone/>
                      </a:pPr>
                      <a:r>
                        <a:rPr lang="en-US" sz="1200" u="none" strike="noStrike">
                          <a:effectLst/>
                        </a:rPr>
                        <a:t> </a:t>
                      </a:r>
                      <a:endParaRPr lang="en-US" sz="1200" b="0" i="0" u="none" strike="noStrike">
                        <a:solidFill>
                          <a:srgbClr val="000000"/>
                        </a:solidFill>
                        <a:effectLst/>
                        <a:latin typeface="Aptos Narrow" panose="020B0004020202020204" pitchFamily="34" charset="0"/>
                      </a:endParaRPr>
                    </a:p>
                  </a:txBody>
                  <a:tcPr marL="2802" marR="2802" marT="2802" marB="0" anchor="b"/>
                </a:tc>
                <a:tc>
                  <a:txBody>
                    <a:bodyPr/>
                    <a:lstStyle/>
                    <a:p>
                      <a:pPr algn="r" fontAlgn="b">
                        <a:buNone/>
                      </a:pPr>
                      <a:r>
                        <a:rPr lang="en-US" sz="1200" u="none" strike="noStrike" dirty="0">
                          <a:effectLst/>
                        </a:rPr>
                        <a:t> </a:t>
                      </a:r>
                      <a:endParaRPr lang="en-US" sz="1200" b="0" i="0" u="none" strike="noStrike" dirty="0">
                        <a:solidFill>
                          <a:srgbClr val="000000"/>
                        </a:solidFill>
                        <a:effectLst/>
                        <a:latin typeface="Aptos Narrow" panose="020B0004020202020204" pitchFamily="34" charset="0"/>
                      </a:endParaRPr>
                    </a:p>
                  </a:txBody>
                  <a:tcPr marL="2802" marR="2802" marT="2802" marB="0" anchor="b"/>
                </a:tc>
                <a:tc>
                  <a:txBody>
                    <a:bodyPr/>
                    <a:lstStyle/>
                    <a:p>
                      <a:pPr algn="r" rtl="0" fontAlgn="b">
                        <a:buNone/>
                      </a:pP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3197724530"/>
                  </a:ext>
                </a:extLst>
              </a:tr>
              <a:tr h="237043">
                <a:tc>
                  <a:txBody>
                    <a:bodyPr/>
                    <a:lstStyle/>
                    <a:p>
                      <a:pPr algn="r" rtl="0" fontAlgn="b">
                        <a:buNone/>
                      </a:pPr>
                      <a:r>
                        <a:rPr lang="en-US" sz="1200" u="none" strike="noStrike" dirty="0">
                          <a:effectLst/>
                        </a:rPr>
                        <a:t>WTK_PFAS_13329  Choupique Boat Launch</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fontAlgn="b">
                        <a:buNone/>
                      </a:pPr>
                      <a:r>
                        <a:rPr lang="en-US" sz="1200" u="none" strike="noStrike">
                          <a:effectLst/>
                        </a:rPr>
                        <a:t> </a:t>
                      </a:r>
                      <a:endParaRPr lang="en-US" sz="1200" b="0" i="0" u="none" strike="noStrike">
                        <a:solidFill>
                          <a:srgbClr val="000000"/>
                        </a:solidFill>
                        <a:effectLst/>
                        <a:latin typeface="Aptos Narrow" panose="020B0004020202020204" pitchFamily="34" charset="0"/>
                      </a:endParaRPr>
                    </a:p>
                  </a:txBody>
                  <a:tcPr marL="2802" marR="2802" marT="2802" marB="0" anchor="b"/>
                </a:tc>
                <a:tc>
                  <a:txBody>
                    <a:bodyPr/>
                    <a:lstStyle/>
                    <a:p>
                      <a:pPr algn="r" fontAlgn="b">
                        <a:buNone/>
                      </a:pPr>
                      <a:r>
                        <a:rPr lang="en-US" sz="1200" u="none" strike="noStrike" dirty="0">
                          <a:effectLst/>
                        </a:rPr>
                        <a:t> </a:t>
                      </a:r>
                      <a:endParaRPr lang="en-US" sz="1200" b="0" i="0" u="none" strike="noStrike" dirty="0">
                        <a:solidFill>
                          <a:srgbClr val="000000"/>
                        </a:solidFill>
                        <a:effectLst/>
                        <a:latin typeface="Aptos Narrow" panose="020B0004020202020204" pitchFamily="34" charset="0"/>
                      </a:endParaRPr>
                    </a:p>
                  </a:txBody>
                  <a:tcPr marL="2802" marR="2802" marT="2802" marB="0" anchor="b"/>
                </a:tc>
                <a:tc>
                  <a:txBody>
                    <a:bodyPr/>
                    <a:lstStyle/>
                    <a:p>
                      <a:pPr algn="r" rtl="0" fontAlgn="b">
                        <a:buNone/>
                      </a:pP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1627716962"/>
                  </a:ext>
                </a:extLst>
              </a:tr>
              <a:tr h="237043">
                <a:tc>
                  <a:txBody>
                    <a:bodyPr/>
                    <a:lstStyle/>
                    <a:p>
                      <a:pPr algn="r" rtl="0" fontAlgn="b">
                        <a:buNone/>
                      </a:pPr>
                      <a:r>
                        <a:rPr lang="de-DE" sz="1200" u="none" strike="noStrike" dirty="0">
                          <a:effectLst/>
                        </a:rPr>
                        <a:t>WTK_PFAS_13388 wastewater, LC  </a:t>
                      </a:r>
                      <a:endParaRPr lang="de-DE"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fontAlgn="b">
                        <a:buNone/>
                      </a:pPr>
                      <a:r>
                        <a:rPr lang="en-US" sz="1200" u="none" strike="noStrike">
                          <a:effectLst/>
                        </a:rPr>
                        <a:t> </a:t>
                      </a:r>
                      <a:endParaRPr lang="en-US" sz="1200" b="0" i="0" u="none" strike="noStrike">
                        <a:solidFill>
                          <a:srgbClr val="000000"/>
                        </a:solidFill>
                        <a:effectLst/>
                        <a:latin typeface="Aptos Narrow" panose="020B0004020202020204" pitchFamily="34" charset="0"/>
                      </a:endParaRPr>
                    </a:p>
                  </a:txBody>
                  <a:tcPr marL="2802" marR="2802" marT="2802" marB="0" anchor="b"/>
                </a:tc>
                <a:tc>
                  <a:txBody>
                    <a:bodyPr/>
                    <a:lstStyle/>
                    <a:p>
                      <a:pPr algn="r" fontAlgn="b">
                        <a:buNone/>
                      </a:pPr>
                      <a:r>
                        <a:rPr lang="en-US" sz="1200" u="none" strike="noStrike" dirty="0">
                          <a:effectLst/>
                        </a:rPr>
                        <a:t> </a:t>
                      </a:r>
                      <a:endParaRPr lang="en-US" sz="1200" b="0" i="0" u="none" strike="noStrike" dirty="0">
                        <a:solidFill>
                          <a:srgbClr val="000000"/>
                        </a:solidFill>
                        <a:effectLst/>
                        <a:latin typeface="Aptos Narrow" panose="020B0004020202020204" pitchFamily="34" charset="0"/>
                      </a:endParaRPr>
                    </a:p>
                  </a:txBody>
                  <a:tcPr marL="2802" marR="2802" marT="2802" marB="0" anchor="b"/>
                </a:tc>
                <a:tc>
                  <a:txBody>
                    <a:bodyPr/>
                    <a:lstStyle/>
                    <a:p>
                      <a:pPr algn="r" fontAlgn="b">
                        <a:buNone/>
                      </a:pPr>
                      <a:r>
                        <a:rPr lang="en-US" sz="1200" u="none" strike="noStrike" dirty="0">
                          <a:effectLst/>
                        </a:rPr>
                        <a:t> 2.3</a:t>
                      </a:r>
                    </a:p>
                  </a:txBody>
                  <a:tcPr marL="2802" marR="2802" marT="2802" marB="0" anchor="b"/>
                </a:tc>
                <a:extLst>
                  <a:ext uri="{0D108BD9-81ED-4DB2-BD59-A6C34878D82A}">
                    <a16:rowId xmlns:a16="http://schemas.microsoft.com/office/drawing/2014/main" val="1763818471"/>
                  </a:ext>
                </a:extLst>
              </a:tr>
              <a:tr h="237043">
                <a:tc>
                  <a:txBody>
                    <a:bodyPr/>
                    <a:lstStyle/>
                    <a:p>
                      <a:pPr algn="r" rtl="0" fontAlgn="b">
                        <a:buNone/>
                      </a:pPr>
                      <a:r>
                        <a:rPr lang="en-US" sz="1200" u="none" strike="noStrike" dirty="0">
                          <a:effectLst/>
                        </a:rPr>
                        <a:t>WTK_PFAS_13389 I10 Beach</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fontAlgn="b">
                        <a:buNone/>
                      </a:pPr>
                      <a:r>
                        <a:rPr lang="en-US" sz="1200" u="none" strike="noStrike">
                          <a:effectLst/>
                        </a:rPr>
                        <a:t> </a:t>
                      </a:r>
                      <a:endParaRPr lang="en-US" sz="1200" b="0" i="0" u="none" strike="noStrike">
                        <a:solidFill>
                          <a:srgbClr val="000000"/>
                        </a:solidFill>
                        <a:effectLst/>
                        <a:latin typeface="Aptos Narrow" panose="020B0004020202020204" pitchFamily="34" charset="0"/>
                      </a:endParaRPr>
                    </a:p>
                  </a:txBody>
                  <a:tcPr marL="2802" marR="2802" marT="2802" marB="0" anchor="b"/>
                </a:tc>
                <a:tc>
                  <a:txBody>
                    <a:bodyPr/>
                    <a:lstStyle/>
                    <a:p>
                      <a:pPr algn="r" fontAlgn="b">
                        <a:buNone/>
                      </a:pPr>
                      <a:r>
                        <a:rPr lang="en-US" sz="1200" u="none" strike="noStrike" dirty="0">
                          <a:effectLst/>
                        </a:rPr>
                        <a:t> </a:t>
                      </a:r>
                      <a:endParaRPr lang="en-US" sz="1200" b="0" i="0" u="none" strike="noStrike" dirty="0">
                        <a:solidFill>
                          <a:srgbClr val="000000"/>
                        </a:solidFill>
                        <a:effectLst/>
                        <a:latin typeface="Aptos Narrow" panose="020B0004020202020204" pitchFamily="34" charset="0"/>
                      </a:endParaRPr>
                    </a:p>
                  </a:txBody>
                  <a:tcPr marL="2802" marR="2802" marT="2802" marB="0" anchor="b"/>
                </a:tc>
                <a:tc>
                  <a:txBody>
                    <a:bodyPr/>
                    <a:lstStyle/>
                    <a:p>
                      <a:pPr algn="r" rtl="0" fontAlgn="b">
                        <a:buNone/>
                      </a:pPr>
                      <a:r>
                        <a:rPr lang="en-US" sz="1200" u="none" strike="noStrike" dirty="0">
                          <a:effectLst/>
                        </a:rPr>
                        <a:t>2.6</a:t>
                      </a:r>
                      <a:endParaRPr lang="en-US" sz="1200" b="0" i="0" u="none" strike="noStrike" dirty="0">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2450779322"/>
                  </a:ext>
                </a:extLst>
              </a:tr>
              <a:tr h="237043">
                <a:tc>
                  <a:txBody>
                    <a:bodyPr/>
                    <a:lstStyle/>
                    <a:p>
                      <a:pPr algn="r" rtl="0" fontAlgn="b">
                        <a:buNone/>
                      </a:pPr>
                      <a:r>
                        <a:rPr lang="en-US" sz="1200" u="none" strike="noStrike" dirty="0">
                          <a:effectLst/>
                        </a:rPr>
                        <a:t>WTK_PFAS_13390 West Fork (Williams Point)</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fontAlgn="b">
                        <a:buNone/>
                      </a:pPr>
                      <a:r>
                        <a:rPr lang="en-US" sz="1200" u="none" strike="noStrike">
                          <a:effectLst/>
                        </a:rPr>
                        <a:t> </a:t>
                      </a:r>
                      <a:endParaRPr lang="en-US" sz="1200" b="0" i="0" u="none" strike="noStrike">
                        <a:solidFill>
                          <a:srgbClr val="000000"/>
                        </a:solidFill>
                        <a:effectLst/>
                        <a:latin typeface="Aptos Narrow" panose="020B0004020202020204" pitchFamily="34" charset="0"/>
                      </a:endParaRPr>
                    </a:p>
                  </a:txBody>
                  <a:tcPr marL="2802" marR="2802" marT="2802" marB="0" anchor="b"/>
                </a:tc>
                <a:tc>
                  <a:txBody>
                    <a:bodyPr/>
                    <a:lstStyle/>
                    <a:p>
                      <a:pPr algn="r" fontAlgn="b">
                        <a:buNone/>
                      </a:pPr>
                      <a:r>
                        <a:rPr lang="en-US" sz="1200" u="none" strike="noStrike">
                          <a:effectLst/>
                        </a:rPr>
                        <a:t> </a:t>
                      </a:r>
                      <a:endParaRPr lang="en-US" sz="1200" b="0" i="0" u="none" strike="noStrike">
                        <a:solidFill>
                          <a:srgbClr val="000000"/>
                        </a:solidFill>
                        <a:effectLst/>
                        <a:latin typeface="Aptos Narrow" panose="020B0004020202020204" pitchFamily="34" charset="0"/>
                      </a:endParaRPr>
                    </a:p>
                  </a:txBody>
                  <a:tcPr marL="2802" marR="2802" marT="2802" marB="0" anchor="b"/>
                </a:tc>
                <a:tc>
                  <a:txBody>
                    <a:bodyPr/>
                    <a:lstStyle/>
                    <a:p>
                      <a:pPr algn="r" rtl="0" fontAlgn="b">
                        <a:buNone/>
                      </a:pP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3111820642"/>
                  </a:ext>
                </a:extLst>
              </a:tr>
              <a:tr h="237043">
                <a:tc>
                  <a:txBody>
                    <a:bodyPr/>
                    <a:lstStyle/>
                    <a:p>
                      <a:pPr algn="r" rtl="0" fontAlgn="b">
                        <a:buNone/>
                      </a:pPr>
                      <a:r>
                        <a:rPr lang="fr-FR" sz="1200" u="none" strike="noStrike" dirty="0">
                          <a:effectLst/>
                        </a:rPr>
                        <a:t>WTK_PFAS_13391 Bayou D'Inde</a:t>
                      </a:r>
                      <a:endParaRPr lang="fr-FR"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fontAlgn="b">
                        <a:buNone/>
                      </a:pPr>
                      <a:r>
                        <a:rPr lang="en-US" sz="1200" u="none" strike="noStrike">
                          <a:effectLst/>
                        </a:rPr>
                        <a:t> </a:t>
                      </a:r>
                      <a:endParaRPr lang="en-US" sz="1200" b="0" i="0" u="none" strike="noStrike">
                        <a:solidFill>
                          <a:srgbClr val="000000"/>
                        </a:solidFill>
                        <a:effectLst/>
                        <a:latin typeface="Aptos Narrow" panose="020B0004020202020204" pitchFamily="34" charset="0"/>
                      </a:endParaRPr>
                    </a:p>
                  </a:txBody>
                  <a:tcPr marL="2802" marR="2802" marT="2802" marB="0" anchor="b"/>
                </a:tc>
                <a:tc>
                  <a:txBody>
                    <a:bodyPr/>
                    <a:lstStyle/>
                    <a:p>
                      <a:pPr algn="r" fontAlgn="b">
                        <a:buNone/>
                      </a:pPr>
                      <a:r>
                        <a:rPr lang="en-US" sz="1200" u="none" strike="noStrike">
                          <a:effectLst/>
                        </a:rPr>
                        <a:t> </a:t>
                      </a:r>
                      <a:endParaRPr lang="en-US" sz="1200" b="0" i="0" u="none" strike="noStrike">
                        <a:solidFill>
                          <a:srgbClr val="000000"/>
                        </a:solidFill>
                        <a:effectLst/>
                        <a:latin typeface="Aptos Narrow" panose="020B0004020202020204" pitchFamily="34" charset="0"/>
                      </a:endParaRPr>
                    </a:p>
                  </a:txBody>
                  <a:tcPr marL="2802" marR="2802" marT="2802" marB="0" anchor="b"/>
                </a:tc>
                <a:tc>
                  <a:txBody>
                    <a:bodyPr/>
                    <a:lstStyle/>
                    <a:p>
                      <a:pPr algn="r" rtl="0" fontAlgn="b">
                        <a:buNone/>
                      </a:pPr>
                      <a:r>
                        <a:rPr lang="en-US" sz="1200" u="none" strike="noStrike" dirty="0">
                          <a:effectLst/>
                        </a:rPr>
                        <a:t>36.8</a:t>
                      </a:r>
                      <a:endParaRPr lang="en-US" sz="1200" b="0" i="0" u="none" strike="noStrike" dirty="0">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660846141"/>
                  </a:ext>
                </a:extLst>
              </a:tr>
              <a:tr h="386594">
                <a:tc>
                  <a:txBody>
                    <a:bodyPr/>
                    <a:lstStyle/>
                    <a:p>
                      <a:pPr algn="r" rtl="0" fontAlgn="b">
                        <a:buNone/>
                      </a:pPr>
                      <a:r>
                        <a:rPr lang="en-US" sz="1200" u="none" strike="noStrike" dirty="0">
                          <a:effectLst/>
                        </a:rPr>
                        <a:t>WTK_PFAS_13392 Sulphur Verdine plant drinking water</a:t>
                      </a:r>
                      <a:endParaRPr lang="en-US" sz="1200" b="0" i="0" u="none" strike="noStrike" dirty="0">
                        <a:solidFill>
                          <a:srgbClr val="000000"/>
                        </a:solidFill>
                        <a:effectLst/>
                        <a:latin typeface="Arial" panose="020B0604020202020204" pitchFamily="34" charset="0"/>
                      </a:endParaRPr>
                    </a:p>
                  </a:txBody>
                  <a:tcPr marL="2802" marR="2802" marT="2802" marB="0" anchor="b"/>
                </a:tc>
                <a:tc>
                  <a:txBody>
                    <a:bodyPr/>
                    <a:lstStyle/>
                    <a:p>
                      <a:pPr algn="r" fontAlgn="b">
                        <a:buNone/>
                      </a:pPr>
                      <a:r>
                        <a:rPr lang="en-US" sz="1200" u="none" strike="noStrike" dirty="0">
                          <a:effectLst/>
                        </a:rPr>
                        <a:t> </a:t>
                      </a:r>
                      <a:endParaRPr lang="en-US" sz="1200" b="0" i="0" u="none" strike="noStrike" dirty="0">
                        <a:solidFill>
                          <a:srgbClr val="000000"/>
                        </a:solidFill>
                        <a:effectLst/>
                        <a:latin typeface="Aptos Narrow" panose="020B0004020202020204" pitchFamily="34" charset="0"/>
                      </a:endParaRPr>
                    </a:p>
                  </a:txBody>
                  <a:tcPr marL="2802" marR="2802" marT="2802" marB="0" anchor="b"/>
                </a:tc>
                <a:tc>
                  <a:txBody>
                    <a:bodyPr/>
                    <a:lstStyle/>
                    <a:p>
                      <a:pPr algn="r" fontAlgn="b">
                        <a:buNone/>
                      </a:pPr>
                      <a:r>
                        <a:rPr lang="en-US" sz="1200" u="none" strike="noStrike" dirty="0">
                          <a:effectLst/>
                        </a:rPr>
                        <a:t> </a:t>
                      </a:r>
                      <a:endParaRPr lang="en-US" sz="1200" b="0" i="0" u="none" strike="noStrike" dirty="0">
                        <a:solidFill>
                          <a:srgbClr val="000000"/>
                        </a:solidFill>
                        <a:effectLst/>
                        <a:latin typeface="Aptos Narrow" panose="020B0004020202020204" pitchFamily="34" charset="0"/>
                      </a:endParaRPr>
                    </a:p>
                  </a:txBody>
                  <a:tcPr marL="2802" marR="2802" marT="2802" marB="0" anchor="b"/>
                </a:tc>
                <a:tc>
                  <a:txBody>
                    <a:bodyPr/>
                    <a:lstStyle/>
                    <a:p>
                      <a:pPr algn="r" rtl="0" fontAlgn="b">
                        <a:buNone/>
                      </a:pPr>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2802" marR="2802" marT="2802" marB="0" anchor="b"/>
                </a:tc>
                <a:extLst>
                  <a:ext uri="{0D108BD9-81ED-4DB2-BD59-A6C34878D82A}">
                    <a16:rowId xmlns:a16="http://schemas.microsoft.com/office/drawing/2014/main" val="951988868"/>
                  </a:ext>
                </a:extLst>
              </a:tr>
            </a:tbl>
          </a:graphicData>
        </a:graphic>
      </p:graphicFrame>
    </p:spTree>
    <p:extLst>
      <p:ext uri="{BB962C8B-B14F-4D97-AF65-F5344CB8AC3E}">
        <p14:creationId xmlns:p14="http://schemas.microsoft.com/office/powerpoint/2010/main" val="308182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21C94-194E-F45F-5245-7F1B0D5D8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50F4E-A4BF-F4D3-5E9F-801270B82E89}"/>
              </a:ext>
            </a:extLst>
          </p:cNvPr>
          <p:cNvSpPr>
            <a:spLocks noGrp="1"/>
          </p:cNvSpPr>
          <p:nvPr>
            <p:ph type="title"/>
          </p:nvPr>
        </p:nvSpPr>
        <p:spPr>
          <a:xfrm>
            <a:off x="457367" y="625956"/>
            <a:ext cx="11029616" cy="631344"/>
          </a:xfrm>
        </p:spPr>
        <p:txBody>
          <a:bodyPr>
            <a:normAutofit/>
          </a:bodyPr>
          <a:lstStyle/>
          <a:p>
            <a:pPr algn="ctr"/>
            <a:r>
              <a:rPr lang="en-US" sz="3200" b="1" dirty="0"/>
              <a:t>What do the results mean</a:t>
            </a:r>
          </a:p>
        </p:txBody>
      </p:sp>
      <p:sp>
        <p:nvSpPr>
          <p:cNvPr id="3" name="Content Placeholder 2">
            <a:extLst>
              <a:ext uri="{FF2B5EF4-FFF2-40B4-BE49-F238E27FC236}">
                <a16:creationId xmlns:a16="http://schemas.microsoft.com/office/drawing/2014/main" id="{07775621-16EA-C948-637E-308500F9168A}"/>
              </a:ext>
            </a:extLst>
          </p:cNvPr>
          <p:cNvSpPr>
            <a:spLocks noGrp="1"/>
          </p:cNvSpPr>
          <p:nvPr>
            <p:ph idx="1"/>
          </p:nvPr>
        </p:nvSpPr>
        <p:spPr>
          <a:xfrm>
            <a:off x="581192" y="1609725"/>
            <a:ext cx="11029615" cy="4847636"/>
          </a:xfrm>
        </p:spPr>
        <p:txBody>
          <a:bodyPr>
            <a:normAutofit/>
          </a:bodyPr>
          <a:lstStyle/>
          <a:p>
            <a:r>
              <a:rPr lang="en-US" sz="2000" dirty="0"/>
              <a:t>The March 2025 data tells us that there is PFAS at the Lake Charles beach and boat launch, Prien Lake Park, Bayou D’Inde, and Calcasieu West Fork. </a:t>
            </a:r>
            <a:r>
              <a:rPr lang="en-US" sz="2000" b="1" dirty="0"/>
              <a:t>Most states will recommend rinsing off pets and people after even short exposures to surface water contaminated with PFAS.</a:t>
            </a:r>
          </a:p>
          <a:p>
            <a:r>
              <a:rPr lang="en-US" sz="2000" dirty="0"/>
              <a:t>The September 2025 results tells us that PFAS is present, levels are consistent, and that means we’ve only found the tip of the iceberg. </a:t>
            </a:r>
          </a:p>
          <a:p>
            <a:r>
              <a:rPr lang="en-US" sz="2000" dirty="0"/>
              <a:t>Every location also included some level of PFOS. PFOS is one of the best known (historic use, adverse health impacts) PFAS compounds. PFOS has a propensity to accumulate in fish and seafood.</a:t>
            </a:r>
          </a:p>
          <a:p>
            <a:r>
              <a:rPr lang="en-US" sz="2000" dirty="0"/>
              <a:t>An even bigger issue is that we don’t know the levels of PFAS in aquatic life and fish in these water bodies. What we do know is that whatever the ppt level of PFAS in a river or lake is, the levels of PFAS in the fish and seafood will be thousands of time higher (generally &gt; 4,000 times) in parts per billion levels instead of ppt.</a:t>
            </a:r>
          </a:p>
        </p:txBody>
      </p:sp>
    </p:spTree>
    <p:extLst>
      <p:ext uri="{BB962C8B-B14F-4D97-AF65-F5344CB8AC3E}">
        <p14:creationId xmlns:p14="http://schemas.microsoft.com/office/powerpoint/2010/main" val="347810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410B8-88D5-C2D8-FA37-7B877D6A577C}"/>
              </a:ext>
            </a:extLst>
          </p:cNvPr>
          <p:cNvSpPr>
            <a:spLocks noGrp="1"/>
          </p:cNvSpPr>
          <p:nvPr>
            <p:ph type="title"/>
          </p:nvPr>
        </p:nvSpPr>
        <p:spPr/>
        <p:txBody>
          <a:bodyPr/>
          <a:lstStyle/>
          <a:p>
            <a:r>
              <a:rPr lang="en-US" dirty="0"/>
              <a:t>Comparison between PFAS in surface water and pfas in fish</a:t>
            </a:r>
          </a:p>
        </p:txBody>
      </p:sp>
      <p:graphicFrame>
        <p:nvGraphicFramePr>
          <p:cNvPr id="4" name="Content Placeholder 3">
            <a:extLst>
              <a:ext uri="{FF2B5EF4-FFF2-40B4-BE49-F238E27FC236}">
                <a16:creationId xmlns:a16="http://schemas.microsoft.com/office/drawing/2014/main" id="{7CCE5DCD-DB6B-A8B7-998D-926E32F96AEC}"/>
              </a:ext>
            </a:extLst>
          </p:cNvPr>
          <p:cNvGraphicFramePr>
            <a:graphicFrameLocks noGrp="1"/>
          </p:cNvGraphicFramePr>
          <p:nvPr>
            <p:ph idx="1"/>
          </p:nvPr>
        </p:nvGraphicFramePr>
        <p:xfrm>
          <a:off x="2205871" y="2130458"/>
          <a:ext cx="6674176" cy="4128939"/>
        </p:xfrm>
        <a:graphic>
          <a:graphicData uri="http://schemas.openxmlformats.org/drawingml/2006/table">
            <a:tbl>
              <a:tblPr>
                <a:tableStyleId>{5940675A-B579-460E-94D1-54222C63F5DA}</a:tableStyleId>
              </a:tblPr>
              <a:tblGrid>
                <a:gridCol w="1817648">
                  <a:extLst>
                    <a:ext uri="{9D8B030D-6E8A-4147-A177-3AD203B41FA5}">
                      <a16:colId xmlns:a16="http://schemas.microsoft.com/office/drawing/2014/main" val="2066165629"/>
                    </a:ext>
                  </a:extLst>
                </a:gridCol>
                <a:gridCol w="1704045">
                  <a:extLst>
                    <a:ext uri="{9D8B030D-6E8A-4147-A177-3AD203B41FA5}">
                      <a16:colId xmlns:a16="http://schemas.microsoft.com/office/drawing/2014/main" val="160680768"/>
                    </a:ext>
                  </a:extLst>
                </a:gridCol>
                <a:gridCol w="1704045">
                  <a:extLst>
                    <a:ext uri="{9D8B030D-6E8A-4147-A177-3AD203B41FA5}">
                      <a16:colId xmlns:a16="http://schemas.microsoft.com/office/drawing/2014/main" val="1337733644"/>
                    </a:ext>
                  </a:extLst>
                </a:gridCol>
                <a:gridCol w="1448438">
                  <a:extLst>
                    <a:ext uri="{9D8B030D-6E8A-4147-A177-3AD203B41FA5}">
                      <a16:colId xmlns:a16="http://schemas.microsoft.com/office/drawing/2014/main" val="1841825661"/>
                    </a:ext>
                  </a:extLst>
                </a:gridCol>
              </a:tblGrid>
              <a:tr h="709479">
                <a:tc>
                  <a:txBody>
                    <a:bodyPr/>
                    <a:lstStyle/>
                    <a:p>
                      <a:pPr algn="ctr" fontAlgn="ctr">
                        <a:buNone/>
                      </a:pPr>
                      <a:r>
                        <a:rPr lang="en-US" sz="1100" b="1" u="none" strike="noStrike" dirty="0">
                          <a:effectLst/>
                        </a:rPr>
                        <a:t>Water Body</a:t>
                      </a:r>
                      <a:endParaRPr lang="en-US" sz="11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tc>
                  <a:txBody>
                    <a:bodyPr/>
                    <a:lstStyle/>
                    <a:p>
                      <a:pPr algn="ctr" fontAlgn="ctr">
                        <a:buNone/>
                      </a:pPr>
                      <a:r>
                        <a:rPr lang="en-US" sz="1100" b="1" u="none" strike="noStrike" dirty="0">
                          <a:effectLst/>
                        </a:rPr>
                        <a:t>PFOS in Surface Water (ppt)</a:t>
                      </a:r>
                      <a:endParaRPr lang="en-US" sz="11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tc>
                  <a:txBody>
                    <a:bodyPr/>
                    <a:lstStyle/>
                    <a:p>
                      <a:pPr algn="ctr" fontAlgn="ctr">
                        <a:buNone/>
                      </a:pPr>
                      <a:r>
                        <a:rPr lang="en-US" sz="1100" b="1" u="none" strike="noStrike" dirty="0">
                          <a:effectLst/>
                        </a:rPr>
                        <a:t>PFOS in Fish (ppt)</a:t>
                      </a:r>
                      <a:endParaRPr lang="en-US" sz="11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tc>
                  <a:txBody>
                    <a:bodyPr/>
                    <a:lstStyle/>
                    <a:p>
                      <a:pPr algn="ctr" fontAlgn="ctr">
                        <a:buNone/>
                      </a:pPr>
                      <a:r>
                        <a:rPr lang="en-US" sz="1100" b="1" u="none" strike="noStrike" dirty="0">
                          <a:effectLst/>
                        </a:rPr>
                        <a:t>Fish how many times higher than SW</a:t>
                      </a:r>
                      <a:endParaRPr lang="en-US" sz="11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2929726620"/>
                  </a:ext>
                </a:extLst>
              </a:tr>
              <a:tr h="453602">
                <a:tc>
                  <a:txBody>
                    <a:bodyPr/>
                    <a:lstStyle/>
                    <a:p>
                      <a:pPr algn="l" fontAlgn="ctr">
                        <a:buNone/>
                      </a:pPr>
                      <a:r>
                        <a:rPr lang="en-US" sz="1100" u="none" strike="noStrike">
                          <a:effectLst/>
                        </a:rPr>
                        <a:t>Squaw Lake near Sparta</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100" u="none" strike="noStrike">
                          <a:effectLst/>
                        </a:rPr>
                        <a:t>Not detected</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sz="1100" u="none" strike="noStrike">
                          <a:effectLst/>
                        </a:rPr>
                        <a:t>17,200.0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buNone/>
                      </a:pPr>
                      <a:r>
                        <a:rPr lang="en-US" sz="1100" u="none" strike="noStrike">
                          <a:effectLst/>
                        </a:rPr>
                        <a:t>17,200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49298499"/>
                  </a:ext>
                </a:extLst>
              </a:tr>
              <a:tr h="453602">
                <a:tc>
                  <a:txBody>
                    <a:bodyPr/>
                    <a:lstStyle/>
                    <a:p>
                      <a:pPr algn="l" fontAlgn="ctr">
                        <a:buNone/>
                      </a:pPr>
                      <a:r>
                        <a:rPr lang="en-US" sz="1100" u="none" strike="noStrike">
                          <a:effectLst/>
                        </a:rPr>
                        <a:t>Rood Lake near Lapeer</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100" u="none" strike="noStrike">
                          <a:effectLst/>
                        </a:rPr>
                        <a:t>1.2</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sz="1100" u="none" strike="noStrike">
                          <a:effectLst/>
                        </a:rPr>
                        <a:t>28,600.0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buNone/>
                      </a:pPr>
                      <a:r>
                        <a:rPr lang="en-US" sz="1100" u="none" strike="noStrike">
                          <a:effectLst/>
                        </a:rPr>
                        <a:t>23,833</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39464953"/>
                  </a:ext>
                </a:extLst>
              </a:tr>
              <a:tr h="453602">
                <a:tc>
                  <a:txBody>
                    <a:bodyPr/>
                    <a:lstStyle/>
                    <a:p>
                      <a:pPr algn="l" fontAlgn="ctr">
                        <a:buNone/>
                      </a:pPr>
                      <a:r>
                        <a:rPr lang="en-US" sz="1100" u="none" strike="noStrike">
                          <a:effectLst/>
                        </a:rPr>
                        <a:t>Lake Doster near Plainwell</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sz="1100" u="none" strike="noStrike">
                          <a:effectLst/>
                        </a:rPr>
                        <a:t>11,800.0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buNone/>
                      </a:pPr>
                      <a:r>
                        <a:rPr lang="en-US" sz="1100" u="none" strike="noStrike">
                          <a:effectLst/>
                        </a:rPr>
                        <a:t>11,800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55194582"/>
                  </a:ext>
                </a:extLst>
              </a:tr>
              <a:tr h="453602">
                <a:tc>
                  <a:txBody>
                    <a:bodyPr/>
                    <a:lstStyle/>
                    <a:p>
                      <a:pPr algn="l" fontAlgn="ctr">
                        <a:buNone/>
                      </a:pPr>
                      <a:r>
                        <a:rPr lang="en-US" sz="1100" u="none" strike="noStrike">
                          <a:effectLst/>
                        </a:rPr>
                        <a:t>Loon Lake near Wixom</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100" u="none" strike="noStrike">
                          <a:effectLst/>
                        </a:rPr>
                        <a:t>14.6</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sz="1100" u="none" strike="noStrike">
                          <a:effectLst/>
                        </a:rPr>
                        <a:t>188,000.0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buNone/>
                      </a:pPr>
                      <a:r>
                        <a:rPr lang="en-US" sz="1100" u="none" strike="noStrike">
                          <a:effectLst/>
                        </a:rPr>
                        <a:t>12,877</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11828382"/>
                  </a:ext>
                </a:extLst>
              </a:tr>
              <a:tr h="232616">
                <a:tc>
                  <a:txBody>
                    <a:bodyPr/>
                    <a:lstStyle/>
                    <a:p>
                      <a:pPr algn="l" fontAlgn="ctr">
                        <a:buNone/>
                      </a:pPr>
                      <a:r>
                        <a:rPr lang="en-US" sz="1100" u="none" strike="noStrike">
                          <a:effectLst/>
                        </a:rPr>
                        <a:t>Thornapple River</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100" u="none" strike="noStrike" dirty="0">
                          <a:effectLst/>
                        </a:rPr>
                        <a:t>8</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sz="1100" u="none" strike="noStrike">
                          <a:effectLst/>
                        </a:rPr>
                        <a:t>20,000.0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buNone/>
                      </a:pPr>
                      <a:r>
                        <a:rPr lang="en-US" sz="1100" u="none" strike="noStrike">
                          <a:effectLst/>
                        </a:rPr>
                        <a:t>2,500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14686333"/>
                  </a:ext>
                </a:extLst>
              </a:tr>
              <a:tr h="232616">
                <a:tc>
                  <a:txBody>
                    <a:bodyPr/>
                    <a:lstStyle/>
                    <a:p>
                      <a:pPr algn="l" fontAlgn="ctr">
                        <a:buNone/>
                      </a:pPr>
                      <a:r>
                        <a:rPr lang="en-US" sz="1100" u="none" strike="noStrike">
                          <a:effectLst/>
                        </a:rPr>
                        <a:t>Rogue River</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100" u="none" strike="noStrike">
                          <a:effectLst/>
                        </a:rPr>
                        <a:t>8.1 - 30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sz="1100" u="none" strike="noStrike">
                          <a:effectLst/>
                        </a:rPr>
                        <a:t>117,000.0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buNone/>
                      </a:pPr>
                      <a:r>
                        <a:rPr lang="en-US" sz="1100" u="none" strike="noStrike">
                          <a:effectLst/>
                        </a:rPr>
                        <a:t>5,850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01689527"/>
                  </a:ext>
                </a:extLst>
              </a:tr>
              <a:tr h="453602">
                <a:tc>
                  <a:txBody>
                    <a:bodyPr/>
                    <a:lstStyle/>
                    <a:p>
                      <a:pPr algn="l" fontAlgn="ctr">
                        <a:buNone/>
                      </a:pPr>
                      <a:r>
                        <a:rPr lang="en-US" sz="1100" u="none" strike="noStrike">
                          <a:effectLst/>
                        </a:rPr>
                        <a:t>Pere Marquette River and Lake</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100" u="none" strike="noStrike">
                          <a:effectLst/>
                        </a:rPr>
                        <a:t>Maximum of 100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sz="1100" u="none" strike="noStrike">
                          <a:effectLst/>
                        </a:rPr>
                        <a:t>294,000.0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buNone/>
                      </a:pPr>
                      <a:r>
                        <a:rPr lang="en-US" sz="1100" u="none" strike="noStrike">
                          <a:effectLst/>
                        </a:rPr>
                        <a:t>2,940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67829856"/>
                  </a:ext>
                </a:extLst>
              </a:tr>
              <a:tr h="453602">
                <a:tc>
                  <a:txBody>
                    <a:bodyPr/>
                    <a:lstStyle/>
                    <a:p>
                      <a:pPr algn="l" fontAlgn="ctr">
                        <a:buNone/>
                      </a:pPr>
                      <a:r>
                        <a:rPr lang="en-US" sz="1100" u="none" strike="noStrike">
                          <a:effectLst/>
                        </a:rPr>
                        <a:t>Black River Watershed</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100" u="none" strike="noStrike">
                          <a:effectLst/>
                        </a:rPr>
                        <a:t>72.2</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sz="1100" u="none" strike="noStrike">
                          <a:effectLst/>
                        </a:rPr>
                        <a:t>198,000.0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buNone/>
                      </a:pPr>
                      <a:r>
                        <a:rPr lang="en-US" sz="1100" u="none" strike="noStrike">
                          <a:effectLst/>
                        </a:rPr>
                        <a:t>2,742</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29493287"/>
                  </a:ext>
                </a:extLst>
              </a:tr>
              <a:tr h="232616">
                <a:tc>
                  <a:txBody>
                    <a:bodyPr/>
                    <a:lstStyle/>
                    <a:p>
                      <a:pPr algn="l" fontAlgn="ctr">
                        <a:buNone/>
                      </a:pPr>
                      <a:r>
                        <a:rPr lang="en-US" sz="1100" u="none" strike="noStrike">
                          <a:effectLst/>
                        </a:rPr>
                        <a:t>Clark’s Marsh</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100" u="none" strike="noStrike">
                          <a:effectLst/>
                        </a:rPr>
                        <a:t>9 to 150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buNone/>
                      </a:pPr>
                      <a:r>
                        <a:rPr lang="en-US" sz="1100" u="none" strike="noStrike">
                          <a:effectLst/>
                        </a:rPr>
                        <a:t>2,870,000.0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buNone/>
                      </a:pPr>
                      <a:r>
                        <a:rPr lang="en-US" sz="1100" u="none" strike="noStrike" dirty="0">
                          <a:effectLst/>
                        </a:rPr>
                        <a:t>19,133</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84612737"/>
                  </a:ext>
                </a:extLst>
              </a:tr>
            </a:tbl>
          </a:graphicData>
        </a:graphic>
      </p:graphicFrame>
    </p:spTree>
    <p:extLst>
      <p:ext uri="{BB962C8B-B14F-4D97-AF65-F5344CB8AC3E}">
        <p14:creationId xmlns:p14="http://schemas.microsoft.com/office/powerpoint/2010/main" val="85075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D498372-1433-B6E0-4328-26A23AC1B2C7}"/>
              </a:ext>
            </a:extLst>
          </p:cNvPr>
          <p:cNvGraphicFramePr>
            <a:graphicFrameLocks noGrp="1"/>
          </p:cNvGraphicFramePr>
          <p:nvPr>
            <p:ph idx="1"/>
            <p:extLst>
              <p:ext uri="{D42A27DB-BD31-4B8C-83A1-F6EECF244321}">
                <p14:modId xmlns:p14="http://schemas.microsoft.com/office/powerpoint/2010/main" val="3082214058"/>
              </p:ext>
            </p:extLst>
          </p:nvPr>
        </p:nvGraphicFramePr>
        <p:xfrm>
          <a:off x="435429" y="478971"/>
          <a:ext cx="10918371" cy="5856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7343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03C3605-E24B-EEC2-4361-DBCF9D5FDA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0660" y="463827"/>
            <a:ext cx="10628243" cy="555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7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97A655B-ED3E-C794-6C69-7A6863AC891D}"/>
              </a:ext>
            </a:extLst>
          </p:cNvPr>
          <p:cNvGrpSpPr/>
          <p:nvPr/>
        </p:nvGrpSpPr>
        <p:grpSpPr>
          <a:xfrm>
            <a:off x="4215226" y="763257"/>
            <a:ext cx="7338593" cy="6094742"/>
            <a:chOff x="3391868" y="120564"/>
            <a:chExt cx="8161951" cy="6396893"/>
          </a:xfrm>
        </p:grpSpPr>
        <p:pic>
          <p:nvPicPr>
            <p:cNvPr id="17" name="Picture 16">
              <a:extLst>
                <a:ext uri="{FF2B5EF4-FFF2-40B4-BE49-F238E27FC236}">
                  <a16:creationId xmlns:a16="http://schemas.microsoft.com/office/drawing/2014/main" id="{8716FC27-4AF6-3F0E-2DBB-044DD20F34E2}"/>
                </a:ext>
              </a:extLst>
            </p:cNvPr>
            <p:cNvPicPr>
              <a:picLocks noChangeAspect="1"/>
            </p:cNvPicPr>
            <p:nvPr/>
          </p:nvPicPr>
          <p:blipFill>
            <a:blip r:embed="rId3"/>
            <a:stretch>
              <a:fillRect/>
            </a:stretch>
          </p:blipFill>
          <p:spPr>
            <a:xfrm>
              <a:off x="6961461" y="228600"/>
              <a:ext cx="4592358" cy="3157979"/>
            </a:xfrm>
            <a:prstGeom prst="rect">
              <a:avLst/>
            </a:prstGeom>
          </p:spPr>
        </p:pic>
        <p:pic>
          <p:nvPicPr>
            <p:cNvPr id="18" name="Picture 17">
              <a:extLst>
                <a:ext uri="{FF2B5EF4-FFF2-40B4-BE49-F238E27FC236}">
                  <a16:creationId xmlns:a16="http://schemas.microsoft.com/office/drawing/2014/main" id="{BA63BFB6-489E-C2B9-28D2-076D64C4C94A}"/>
                </a:ext>
              </a:extLst>
            </p:cNvPr>
            <p:cNvPicPr>
              <a:picLocks noChangeAspect="1"/>
            </p:cNvPicPr>
            <p:nvPr/>
          </p:nvPicPr>
          <p:blipFill>
            <a:blip r:embed="rId4"/>
            <a:stretch>
              <a:fillRect/>
            </a:stretch>
          </p:blipFill>
          <p:spPr>
            <a:xfrm>
              <a:off x="8097275" y="2922777"/>
              <a:ext cx="2971113" cy="3594680"/>
            </a:xfrm>
            <a:prstGeom prst="rect">
              <a:avLst/>
            </a:prstGeom>
          </p:spPr>
        </p:pic>
        <p:pic>
          <p:nvPicPr>
            <p:cNvPr id="19" name="Picture 18">
              <a:extLst>
                <a:ext uri="{FF2B5EF4-FFF2-40B4-BE49-F238E27FC236}">
                  <a16:creationId xmlns:a16="http://schemas.microsoft.com/office/drawing/2014/main" id="{CCDD3C63-0F26-1A1C-D54F-B1CEAF20399F}"/>
                </a:ext>
              </a:extLst>
            </p:cNvPr>
            <p:cNvPicPr>
              <a:picLocks noChangeAspect="1"/>
            </p:cNvPicPr>
            <p:nvPr/>
          </p:nvPicPr>
          <p:blipFill>
            <a:blip r:embed="rId5"/>
            <a:stretch>
              <a:fillRect/>
            </a:stretch>
          </p:blipFill>
          <p:spPr>
            <a:xfrm>
              <a:off x="3391868" y="120564"/>
              <a:ext cx="3437277" cy="5098627"/>
            </a:xfrm>
            <a:prstGeom prst="rect">
              <a:avLst/>
            </a:prstGeom>
          </p:spPr>
        </p:pic>
      </p:grpSp>
      <p:grpSp>
        <p:nvGrpSpPr>
          <p:cNvPr id="8" name="Group 7">
            <a:extLst>
              <a:ext uri="{FF2B5EF4-FFF2-40B4-BE49-F238E27FC236}">
                <a16:creationId xmlns:a16="http://schemas.microsoft.com/office/drawing/2014/main" id="{2CD3A570-2738-1502-0F4B-9C6D68AFC306}"/>
              </a:ext>
            </a:extLst>
          </p:cNvPr>
          <p:cNvGrpSpPr/>
          <p:nvPr/>
        </p:nvGrpSpPr>
        <p:grpSpPr>
          <a:xfrm>
            <a:off x="142449" y="763257"/>
            <a:ext cx="4913398" cy="5901654"/>
            <a:chOff x="205201" y="566566"/>
            <a:chExt cx="4913398" cy="6103661"/>
          </a:xfrm>
        </p:grpSpPr>
        <p:pic>
          <p:nvPicPr>
            <p:cNvPr id="10" name="Picture 9">
              <a:extLst>
                <a:ext uri="{FF2B5EF4-FFF2-40B4-BE49-F238E27FC236}">
                  <a16:creationId xmlns:a16="http://schemas.microsoft.com/office/drawing/2014/main" id="{F56847EE-350A-3FB9-310A-29EB9AF40D83}"/>
                </a:ext>
              </a:extLst>
            </p:cNvPr>
            <p:cNvPicPr>
              <a:picLocks noChangeAspect="1"/>
            </p:cNvPicPr>
            <p:nvPr/>
          </p:nvPicPr>
          <p:blipFill>
            <a:blip r:embed="rId6"/>
            <a:stretch>
              <a:fillRect/>
            </a:stretch>
          </p:blipFill>
          <p:spPr>
            <a:xfrm>
              <a:off x="212956" y="3878507"/>
              <a:ext cx="4010025" cy="771525"/>
            </a:xfrm>
            <a:prstGeom prst="rect">
              <a:avLst/>
            </a:prstGeom>
          </p:spPr>
        </p:pic>
        <p:sp>
          <p:nvSpPr>
            <p:cNvPr id="12" name="TextBox 11">
              <a:extLst>
                <a:ext uri="{FF2B5EF4-FFF2-40B4-BE49-F238E27FC236}">
                  <a16:creationId xmlns:a16="http://schemas.microsoft.com/office/drawing/2014/main" id="{577BBFE6-C92E-30A9-CB64-1926F21A1F44}"/>
                </a:ext>
              </a:extLst>
            </p:cNvPr>
            <p:cNvSpPr txBox="1"/>
            <p:nvPr/>
          </p:nvSpPr>
          <p:spPr>
            <a:xfrm>
              <a:off x="205201" y="566566"/>
              <a:ext cx="3054351" cy="2677656"/>
            </a:xfrm>
            <a:prstGeom prst="rect">
              <a:avLst/>
            </a:prstGeom>
            <a:noFill/>
          </p:spPr>
          <p:txBody>
            <a:bodyPr wrap="square" rtlCol="0">
              <a:spAutoFit/>
            </a:bodyPr>
            <a:lstStyle/>
            <a:p>
              <a:pPr algn="ctr"/>
              <a:r>
                <a:rPr lang="en-US" sz="2400" dirty="0"/>
                <a:t>PFAS, aka:</a:t>
              </a:r>
            </a:p>
            <a:p>
              <a:pPr algn="ctr"/>
              <a:r>
                <a:rPr lang="en-US" sz="2400" dirty="0"/>
                <a:t>C8</a:t>
              </a:r>
            </a:p>
            <a:p>
              <a:pPr algn="ctr"/>
              <a:r>
                <a:rPr lang="en-US" sz="2400" dirty="0"/>
                <a:t>Teflon®</a:t>
              </a:r>
            </a:p>
            <a:p>
              <a:pPr algn="ctr"/>
              <a:r>
                <a:rPr lang="en-US" sz="2400" dirty="0"/>
                <a:t>PFOA or APFO</a:t>
              </a:r>
            </a:p>
            <a:p>
              <a:pPr algn="ctr"/>
              <a:r>
                <a:rPr lang="en-US" sz="2400" dirty="0"/>
                <a:t>“PFOA-Free”</a:t>
              </a:r>
            </a:p>
            <a:p>
              <a:pPr algn="ctr"/>
              <a:r>
                <a:rPr lang="en-US" sz="2400" dirty="0"/>
                <a:t>PTFE</a:t>
              </a:r>
            </a:p>
            <a:p>
              <a:pPr algn="ctr"/>
              <a:r>
                <a:rPr lang="en-US" sz="2400" dirty="0"/>
                <a:t>“Devil’s P---”</a:t>
              </a:r>
            </a:p>
          </p:txBody>
        </p:sp>
        <p:pic>
          <p:nvPicPr>
            <p:cNvPr id="14" name="Picture 13">
              <a:extLst>
                <a:ext uri="{FF2B5EF4-FFF2-40B4-BE49-F238E27FC236}">
                  <a16:creationId xmlns:a16="http://schemas.microsoft.com/office/drawing/2014/main" id="{EABAC42C-F014-7C8D-4A16-747DBF63B979}"/>
                </a:ext>
              </a:extLst>
            </p:cNvPr>
            <p:cNvPicPr>
              <a:picLocks noChangeAspect="1"/>
            </p:cNvPicPr>
            <p:nvPr/>
          </p:nvPicPr>
          <p:blipFill>
            <a:blip r:embed="rId7"/>
            <a:stretch>
              <a:fillRect/>
            </a:stretch>
          </p:blipFill>
          <p:spPr>
            <a:xfrm>
              <a:off x="509285" y="5284318"/>
              <a:ext cx="4609314" cy="1385909"/>
            </a:xfrm>
            <a:prstGeom prst="rect">
              <a:avLst/>
            </a:prstGeom>
          </p:spPr>
        </p:pic>
      </p:grpSp>
      <p:sp>
        <p:nvSpPr>
          <p:cNvPr id="4" name="TextBox 3">
            <a:extLst>
              <a:ext uri="{FF2B5EF4-FFF2-40B4-BE49-F238E27FC236}">
                <a16:creationId xmlns:a16="http://schemas.microsoft.com/office/drawing/2014/main" id="{5A0F03C9-A2D8-006B-4B35-C6754A4BA801}"/>
              </a:ext>
            </a:extLst>
          </p:cNvPr>
          <p:cNvSpPr txBox="1"/>
          <p:nvPr/>
        </p:nvSpPr>
        <p:spPr>
          <a:xfrm>
            <a:off x="446533" y="126881"/>
            <a:ext cx="11265176" cy="584775"/>
          </a:xfrm>
          <a:prstGeom prst="rect">
            <a:avLst/>
          </a:prstGeom>
          <a:solidFill>
            <a:schemeClr val="bg1"/>
          </a:solidFill>
          <a:ln>
            <a:solidFill>
              <a:schemeClr val="accent1"/>
            </a:solidFill>
          </a:ln>
          <a:effectLst>
            <a:outerShdw blurRad="825500" dist="50800" dir="5400000" algn="ctr" rotWithShape="0">
              <a:schemeClr val="bg2">
                <a:alpha val="55000"/>
              </a:schemeClr>
            </a:outerShdw>
          </a:effectLst>
          <a:scene3d>
            <a:camera prst="orthographicFront"/>
            <a:lightRig rig="threePt" dir="t"/>
          </a:scene3d>
          <a:sp3d>
            <a:bevelT w="101600"/>
            <a:bevelB/>
          </a:sp3d>
        </p:spPr>
        <p:txBody>
          <a:bodyPr wrap="square" rtlCol="0">
            <a:spAutoFit/>
          </a:bodyPr>
          <a:lstStyle/>
          <a:p>
            <a:pPr algn="ctr"/>
            <a:r>
              <a:rPr lang="en-US" sz="3200" dirty="0"/>
              <a:t>It’s what you don’t know that can hurt you…</a:t>
            </a:r>
          </a:p>
        </p:txBody>
      </p:sp>
    </p:spTree>
    <p:extLst>
      <p:ext uri="{BB962C8B-B14F-4D97-AF65-F5344CB8AC3E}">
        <p14:creationId xmlns:p14="http://schemas.microsoft.com/office/powerpoint/2010/main" val="325951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orever chemical' stain-resistant compound found on California students  school uniform - YouTube">
            <a:extLst>
              <a:ext uri="{FF2B5EF4-FFF2-40B4-BE49-F238E27FC236}">
                <a16:creationId xmlns:a16="http://schemas.microsoft.com/office/drawing/2014/main" id="{E8250631-6474-8023-B299-9F2E46443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8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DE10-B204-735F-98AC-8FEFA015D440}"/>
              </a:ext>
            </a:extLst>
          </p:cNvPr>
          <p:cNvSpPr>
            <a:spLocks noGrp="1"/>
          </p:cNvSpPr>
          <p:nvPr>
            <p:ph type="title"/>
          </p:nvPr>
        </p:nvSpPr>
        <p:spPr>
          <a:xfrm>
            <a:off x="839788" y="637708"/>
            <a:ext cx="10515600" cy="1083515"/>
          </a:xfrm>
        </p:spPr>
        <p:txBody>
          <a:bodyPr anchor="ctr">
            <a:normAutofit/>
          </a:bodyPr>
          <a:lstStyle/>
          <a:p>
            <a:r>
              <a:rPr lang="en-US" b="1" i="1"/>
              <a:t>Health Effects of PFOS-C8 Study</a:t>
            </a:r>
          </a:p>
        </p:txBody>
      </p:sp>
      <p:sp>
        <p:nvSpPr>
          <p:cNvPr id="3" name="Content Placeholder 2">
            <a:extLst>
              <a:ext uri="{FF2B5EF4-FFF2-40B4-BE49-F238E27FC236}">
                <a16:creationId xmlns:a16="http://schemas.microsoft.com/office/drawing/2014/main" id="{F551A05A-1C5B-3AD5-1F6B-232FBB8E434E}"/>
              </a:ext>
            </a:extLst>
          </p:cNvPr>
          <p:cNvSpPr>
            <a:spLocks noGrp="1"/>
          </p:cNvSpPr>
          <p:nvPr>
            <p:ph sz="half" idx="2"/>
          </p:nvPr>
        </p:nvSpPr>
        <p:spPr>
          <a:xfrm>
            <a:off x="839788" y="1721223"/>
            <a:ext cx="5050024" cy="4251208"/>
          </a:xfrm>
        </p:spPr>
        <p:txBody>
          <a:bodyPr>
            <a:noAutofit/>
          </a:bodyPr>
          <a:lstStyle/>
          <a:p>
            <a:pPr marL="342900" indent="-342900">
              <a:buFont typeface="Arial" panose="020B0604020202020204" pitchFamily="34" charset="0"/>
              <a:buChar char="•"/>
            </a:pPr>
            <a:r>
              <a:rPr lang="en-US" sz="2800" dirty="0"/>
              <a:t>N=69,030 2005-2006 exposed to water contamination had higher level of:</a:t>
            </a:r>
          </a:p>
          <a:p>
            <a:pPr marL="800100" lvl="1" indent="-342900">
              <a:buFont typeface="Arial" panose="020B0604020202020204" pitchFamily="34" charset="0"/>
              <a:buChar char="•"/>
            </a:pPr>
            <a:r>
              <a:rPr lang="en-US" sz="2800" dirty="0"/>
              <a:t>Kidney cancer</a:t>
            </a:r>
          </a:p>
          <a:p>
            <a:pPr marL="800100" lvl="1" indent="-342900">
              <a:buFont typeface="Arial" panose="020B0604020202020204" pitchFamily="34" charset="0"/>
              <a:buChar char="•"/>
            </a:pPr>
            <a:r>
              <a:rPr lang="en-US" sz="2800" dirty="0"/>
              <a:t>Testicular cancer</a:t>
            </a:r>
          </a:p>
          <a:p>
            <a:pPr marL="800100" lvl="1" indent="-342900">
              <a:buFont typeface="Arial" panose="020B0604020202020204" pitchFamily="34" charset="0"/>
              <a:buChar char="•"/>
            </a:pPr>
            <a:r>
              <a:rPr lang="en-US" sz="2800" dirty="0"/>
              <a:t>Ulcerative colitis</a:t>
            </a:r>
          </a:p>
          <a:p>
            <a:pPr marL="800100" lvl="1" indent="-342900">
              <a:buFont typeface="Arial" panose="020B0604020202020204" pitchFamily="34" charset="0"/>
              <a:buChar char="•"/>
            </a:pPr>
            <a:r>
              <a:rPr lang="en-US" sz="2800" dirty="0"/>
              <a:t>Thyroid disease</a:t>
            </a:r>
          </a:p>
          <a:p>
            <a:pPr marL="800100" lvl="1" indent="-342900">
              <a:buFont typeface="Arial" panose="020B0604020202020204" pitchFamily="34" charset="0"/>
              <a:buChar char="•"/>
            </a:pPr>
            <a:r>
              <a:rPr lang="en-US" sz="2800" dirty="0"/>
              <a:t>Hypercholesterolemia</a:t>
            </a:r>
          </a:p>
          <a:p>
            <a:pPr marL="800100" lvl="1" indent="-342900">
              <a:buFont typeface="Arial" panose="020B0604020202020204" pitchFamily="34" charset="0"/>
              <a:buChar char="•"/>
            </a:pPr>
            <a:r>
              <a:rPr lang="en-US" sz="2800" dirty="0"/>
              <a:t>Pregnancy-related hypertension</a:t>
            </a:r>
          </a:p>
        </p:txBody>
      </p:sp>
      <p:pic>
        <p:nvPicPr>
          <p:cNvPr id="10244" name="Picture 4" descr="Dark Waters (DVD)(2019), 1 of 2">
            <a:extLst>
              <a:ext uri="{FF2B5EF4-FFF2-40B4-BE49-F238E27FC236}">
                <a16:creationId xmlns:a16="http://schemas.microsoft.com/office/drawing/2014/main" id="{0D30C71E-4D73-EC28-4FA7-44F6BAADF054}"/>
              </a:ext>
            </a:extLst>
          </p:cNvPr>
          <p:cNvPicPr>
            <a:picLocks noGrp="1" noChangeAspect="1" noChangeArrowheads="1"/>
          </p:cNvPicPr>
          <p:nvPr>
            <p:ph sz="half" idx="10"/>
          </p:nvPr>
        </p:nvPicPr>
        <p:blipFill>
          <a:blip r:embed="rId3">
            <a:extLst>
              <a:ext uri="{28A0092B-C50C-407E-A947-70E740481C1C}">
                <a14:useLocalDpi xmlns:a14="http://schemas.microsoft.com/office/drawing/2010/main" val="0"/>
              </a:ext>
            </a:extLst>
          </a:blip>
          <a:srcRect/>
          <a:stretch>
            <a:fillRect/>
          </a:stretch>
        </p:blipFill>
        <p:spPr bwMode="auto">
          <a:xfrm>
            <a:off x="6613883" y="1596222"/>
            <a:ext cx="4467774" cy="3848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C87BB45-64AD-FFF8-8B04-5D87A29B77BD}"/>
              </a:ext>
            </a:extLst>
          </p:cNvPr>
          <p:cNvSpPr txBox="1"/>
          <p:nvPr/>
        </p:nvSpPr>
        <p:spPr>
          <a:xfrm>
            <a:off x="6340152" y="5444272"/>
            <a:ext cx="3850821" cy="276999"/>
          </a:xfrm>
          <a:prstGeom prst="rect">
            <a:avLst/>
          </a:prstGeom>
          <a:noFill/>
        </p:spPr>
        <p:txBody>
          <a:bodyPr wrap="square">
            <a:spAutoFit/>
          </a:bodyPr>
          <a:lstStyle/>
          <a:p>
            <a:r>
              <a:rPr lang="en-US" sz="1200" dirty="0">
                <a:hlinkClick r:id="rId4"/>
              </a:rPr>
              <a:t>https://ehp.niehs.nih.gov/doi/10.1289/ehp.0800379</a:t>
            </a:r>
            <a:r>
              <a:rPr lang="en-US" sz="1200" dirty="0"/>
              <a:t> </a:t>
            </a:r>
          </a:p>
        </p:txBody>
      </p:sp>
    </p:spTree>
    <p:extLst>
      <p:ext uri="{BB962C8B-B14F-4D97-AF65-F5344CB8AC3E}">
        <p14:creationId xmlns:p14="http://schemas.microsoft.com/office/powerpoint/2010/main" val="237097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4AB3-94D3-1773-4C28-281F2E089162}"/>
              </a:ext>
            </a:extLst>
          </p:cNvPr>
          <p:cNvSpPr>
            <a:spLocks noGrp="1"/>
          </p:cNvSpPr>
          <p:nvPr>
            <p:ph type="title"/>
          </p:nvPr>
        </p:nvSpPr>
        <p:spPr/>
        <p:txBody>
          <a:bodyPr/>
          <a:lstStyle/>
          <a:p>
            <a:r>
              <a:rPr lang="en-US" dirty="0"/>
              <a:t>Potential Associated Health Outcomes – PFOA and/or PFOS</a:t>
            </a:r>
          </a:p>
        </p:txBody>
      </p:sp>
      <p:sp>
        <p:nvSpPr>
          <p:cNvPr id="3" name="Content Placeholder 2">
            <a:extLst>
              <a:ext uri="{FF2B5EF4-FFF2-40B4-BE49-F238E27FC236}">
                <a16:creationId xmlns:a16="http://schemas.microsoft.com/office/drawing/2014/main" id="{B5F8613C-C9EB-3C21-9533-B448C6B38A18}"/>
              </a:ext>
            </a:extLst>
          </p:cNvPr>
          <p:cNvSpPr>
            <a:spLocks noGrp="1"/>
          </p:cNvSpPr>
          <p:nvPr>
            <p:ph sz="half" idx="1"/>
          </p:nvPr>
        </p:nvSpPr>
        <p:spPr>
          <a:xfrm>
            <a:off x="3619045" y="1784373"/>
            <a:ext cx="5181600" cy="4351338"/>
          </a:xfrm>
        </p:spPr>
        <p:txBody>
          <a:bodyPr>
            <a:normAutofit/>
          </a:bodyPr>
          <a:lstStyle/>
          <a:p>
            <a:pPr marL="0" indent="0" algn="ctr">
              <a:buNone/>
            </a:pPr>
            <a:r>
              <a:rPr lang="en-US" b="1" i="0" u="none" strike="noStrike" baseline="0" dirty="0"/>
              <a:t>Humans</a:t>
            </a:r>
          </a:p>
          <a:p>
            <a:pPr marR="0" algn="l"/>
            <a:r>
              <a:rPr lang="en-US" sz="1800" b="0" i="0" u="none" strike="noStrike" baseline="0" dirty="0"/>
              <a:t>Increased cholesterol levels</a:t>
            </a:r>
          </a:p>
          <a:p>
            <a:pPr marR="0" algn="l"/>
            <a:r>
              <a:rPr lang="en-US" sz="1800" b="0" i="0" u="none" strike="noStrike" baseline="0" dirty="0"/>
              <a:t>Changes in liver enzymes</a:t>
            </a:r>
          </a:p>
          <a:p>
            <a:pPr marR="0" algn="l"/>
            <a:r>
              <a:rPr lang="en-US" sz="1800" b="1" i="0" u="none" strike="noStrike" baseline="0" dirty="0"/>
              <a:t>Decreased antibody response to vaccines</a:t>
            </a:r>
          </a:p>
          <a:p>
            <a:pPr marR="0" algn="l"/>
            <a:r>
              <a:rPr lang="en-US" sz="1800" b="0" i="0" u="none" strike="noStrike" baseline="0" dirty="0"/>
              <a:t>Increased risk of thyroid disease</a:t>
            </a:r>
          </a:p>
          <a:p>
            <a:pPr marR="0" algn="l"/>
            <a:r>
              <a:rPr lang="en-US" sz="1800" b="0" i="0" u="none" strike="noStrike" baseline="0" dirty="0"/>
              <a:t>Small decreases in infant birth weights</a:t>
            </a:r>
          </a:p>
          <a:p>
            <a:pPr marR="0" algn="l"/>
            <a:r>
              <a:rPr lang="en-US" sz="1800" b="0" i="0" u="none" strike="noStrike" baseline="0" dirty="0"/>
              <a:t>Pregnancy-induced hypertension or pre-eclampsia</a:t>
            </a:r>
          </a:p>
          <a:p>
            <a:pPr marR="0" algn="l"/>
            <a:r>
              <a:rPr lang="en-US" sz="1800" b="1" i="0" u="none" strike="noStrike" baseline="0" dirty="0"/>
              <a:t>Increased risk of kidney or testicular cancer</a:t>
            </a:r>
          </a:p>
        </p:txBody>
      </p:sp>
      <p:sp>
        <p:nvSpPr>
          <p:cNvPr id="5" name="Footer Placeholder 6">
            <a:extLst>
              <a:ext uri="{FF2B5EF4-FFF2-40B4-BE49-F238E27FC236}">
                <a16:creationId xmlns:a16="http://schemas.microsoft.com/office/drawing/2014/main" id="{3BA4DEA1-1E47-1009-7910-90975E89215F}"/>
              </a:ext>
            </a:extLst>
          </p:cNvPr>
          <p:cNvSpPr>
            <a:spLocks noGrp="1"/>
          </p:cNvSpPr>
          <p:nvPr>
            <p:ph type="ftr" sz="quarter" idx="11"/>
          </p:nvPr>
        </p:nvSpPr>
        <p:spPr>
          <a:xfrm>
            <a:off x="1637716" y="6629400"/>
            <a:ext cx="9144259" cy="228600"/>
          </a:xfrm>
        </p:spPr>
        <p:txBody>
          <a:bodyPr/>
          <a:lstStyle/>
          <a:p>
            <a:r>
              <a:rPr lang="en-US" sz="1100" dirty="0"/>
              <a:t>Source: C8 Study; Michigan DHHS</a:t>
            </a:r>
          </a:p>
        </p:txBody>
      </p:sp>
    </p:spTree>
    <p:extLst>
      <p:ext uri="{BB962C8B-B14F-4D97-AF65-F5344CB8AC3E}">
        <p14:creationId xmlns:p14="http://schemas.microsoft.com/office/powerpoint/2010/main" val="210970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F439C0-EFA5-ABFB-B811-002B7D4F2CC6}"/>
              </a:ext>
            </a:extLst>
          </p:cNvPr>
          <p:cNvPicPr>
            <a:picLocks noGrp="1" noChangeAspect="1"/>
          </p:cNvPicPr>
          <p:nvPr>
            <p:ph idx="1"/>
          </p:nvPr>
        </p:nvPicPr>
        <p:blipFill>
          <a:blip r:embed="rId2"/>
          <a:stretch>
            <a:fillRect/>
          </a:stretch>
        </p:blipFill>
        <p:spPr>
          <a:xfrm>
            <a:off x="2068287" y="398362"/>
            <a:ext cx="7641771" cy="6220197"/>
          </a:xfrm>
          <a:prstGeom prst="rect">
            <a:avLst/>
          </a:prstGeom>
        </p:spPr>
      </p:pic>
    </p:spTree>
    <p:extLst>
      <p:ext uri="{BB962C8B-B14F-4D97-AF65-F5344CB8AC3E}">
        <p14:creationId xmlns:p14="http://schemas.microsoft.com/office/powerpoint/2010/main" val="305928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0158A-55EC-0070-757B-C2BEEC7B8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491AF-EADB-77EA-DDC2-7F0A0A221ECC}"/>
              </a:ext>
            </a:extLst>
          </p:cNvPr>
          <p:cNvSpPr>
            <a:spLocks noGrp="1"/>
          </p:cNvSpPr>
          <p:nvPr>
            <p:ph type="title"/>
          </p:nvPr>
        </p:nvSpPr>
        <p:spPr>
          <a:xfrm>
            <a:off x="457367" y="625956"/>
            <a:ext cx="11029616" cy="631344"/>
          </a:xfrm>
        </p:spPr>
        <p:txBody>
          <a:bodyPr>
            <a:normAutofit/>
          </a:bodyPr>
          <a:lstStyle/>
          <a:p>
            <a:pPr algn="ctr"/>
            <a:r>
              <a:rPr lang="en-US" sz="3200" b="1" dirty="0"/>
              <a:t>What we know about PFAS in Southwestern Louisiana</a:t>
            </a:r>
          </a:p>
        </p:txBody>
      </p:sp>
      <p:sp>
        <p:nvSpPr>
          <p:cNvPr id="3" name="Content Placeholder 2">
            <a:extLst>
              <a:ext uri="{FF2B5EF4-FFF2-40B4-BE49-F238E27FC236}">
                <a16:creationId xmlns:a16="http://schemas.microsoft.com/office/drawing/2014/main" id="{E2049649-EF95-D847-02CA-88BDE1332EFD}"/>
              </a:ext>
            </a:extLst>
          </p:cNvPr>
          <p:cNvSpPr>
            <a:spLocks noGrp="1"/>
          </p:cNvSpPr>
          <p:nvPr>
            <p:ph idx="1"/>
          </p:nvPr>
        </p:nvSpPr>
        <p:spPr>
          <a:xfrm>
            <a:off x="581192" y="1609725"/>
            <a:ext cx="11029615" cy="4847636"/>
          </a:xfrm>
        </p:spPr>
        <p:txBody>
          <a:bodyPr>
            <a:normAutofit/>
          </a:bodyPr>
          <a:lstStyle/>
          <a:p>
            <a:r>
              <a:rPr lang="en-US" sz="3600" dirty="0"/>
              <a:t>The problem in Louisiana is the lack of information regarding PFAS. </a:t>
            </a:r>
          </a:p>
          <a:p>
            <a:r>
              <a:rPr lang="en-US" sz="3600" dirty="0"/>
              <a:t>State of Louisiana is negligent.</a:t>
            </a:r>
          </a:p>
          <a:p>
            <a:r>
              <a:rPr lang="en-US" sz="3600" dirty="0"/>
              <a:t>Louisiana, like most states, has found PFAS in the environment where aqueous film forming foams (AFFF) were historically used for putting out fires and training. </a:t>
            </a:r>
            <a:endParaRPr lang="en-US" sz="4800" dirty="0"/>
          </a:p>
        </p:txBody>
      </p:sp>
    </p:spTree>
    <p:extLst>
      <p:ext uri="{BB962C8B-B14F-4D97-AF65-F5344CB8AC3E}">
        <p14:creationId xmlns:p14="http://schemas.microsoft.com/office/powerpoint/2010/main" val="89740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DE255-50A8-F364-EEE2-B042915F7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5D311-7D92-B359-B698-692ABC9DCE7C}"/>
              </a:ext>
            </a:extLst>
          </p:cNvPr>
          <p:cNvSpPr>
            <a:spLocks noGrp="1"/>
          </p:cNvSpPr>
          <p:nvPr>
            <p:ph type="title"/>
          </p:nvPr>
        </p:nvSpPr>
        <p:spPr>
          <a:xfrm>
            <a:off x="457367" y="625956"/>
            <a:ext cx="11029616" cy="631344"/>
          </a:xfrm>
        </p:spPr>
        <p:txBody>
          <a:bodyPr>
            <a:normAutofit/>
          </a:bodyPr>
          <a:lstStyle/>
          <a:p>
            <a:pPr algn="ctr"/>
            <a:r>
              <a:rPr lang="en-US" sz="3200" b="1" dirty="0"/>
              <a:t>What we know about PFAS in Southwestern Louisiana</a:t>
            </a:r>
          </a:p>
        </p:txBody>
      </p:sp>
      <p:sp>
        <p:nvSpPr>
          <p:cNvPr id="3" name="Content Placeholder 2">
            <a:extLst>
              <a:ext uri="{FF2B5EF4-FFF2-40B4-BE49-F238E27FC236}">
                <a16:creationId xmlns:a16="http://schemas.microsoft.com/office/drawing/2014/main" id="{738BFBC2-BFBB-D420-DDC3-0E7F35DF9ED2}"/>
              </a:ext>
            </a:extLst>
          </p:cNvPr>
          <p:cNvSpPr>
            <a:spLocks noGrp="1"/>
          </p:cNvSpPr>
          <p:nvPr>
            <p:ph idx="1"/>
          </p:nvPr>
        </p:nvSpPr>
        <p:spPr>
          <a:xfrm>
            <a:off x="581192" y="1257300"/>
            <a:ext cx="11029615" cy="5200061"/>
          </a:xfrm>
        </p:spPr>
        <p:txBody>
          <a:bodyPr>
            <a:normAutofit/>
          </a:bodyPr>
          <a:lstStyle/>
          <a:p>
            <a:r>
              <a:rPr lang="en-US" sz="2000" b="1" dirty="0"/>
              <a:t>Key to finding potential PFAS sources is for responsible state agencies to sample and assess discharges from known PFAS sources and receiving surface and/or ground water. </a:t>
            </a:r>
          </a:p>
          <a:p>
            <a:r>
              <a:rPr lang="en-US" sz="2000" b="1" dirty="0"/>
              <a:t>Most of the facilities that Micah 6:8 Mission covers use large volumes of flammable/combustible materials and are required by the State Fire Marshal to have appropriate fire-fighting systems in place. </a:t>
            </a:r>
          </a:p>
          <a:p>
            <a:r>
              <a:rPr lang="en-US" sz="2000" b="1" dirty="0"/>
              <a:t>Some facilities may also use PFAS-containing products in their processes or could be using processing aids that contain PFAS. For example, we know that some Chlor-Alkali processes use filters that contain PFAS fibers.</a:t>
            </a:r>
          </a:p>
          <a:p>
            <a:r>
              <a:rPr lang="en-US" sz="2000" b="1" dirty="0"/>
              <a:t>LDEQ must begin assessing PFAS sources in the State that have a potential to impact people or the environment. </a:t>
            </a:r>
          </a:p>
          <a:p>
            <a:r>
              <a:rPr lang="en-US" sz="3200" b="1" dirty="0"/>
              <a:t>Ultimately, LDEQ must begin including requirements to test for and regulate PFAS in municipal and industrial LPDES permits. </a:t>
            </a:r>
          </a:p>
        </p:txBody>
      </p:sp>
    </p:spTree>
    <p:extLst>
      <p:ext uri="{BB962C8B-B14F-4D97-AF65-F5344CB8AC3E}">
        <p14:creationId xmlns:p14="http://schemas.microsoft.com/office/powerpoint/2010/main" val="1337879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E9B696-5A37-E6DE-567F-9D747394E155}"/>
              </a:ext>
            </a:extLst>
          </p:cNvPr>
          <p:cNvPicPr>
            <a:picLocks noChangeAspect="1"/>
          </p:cNvPicPr>
          <p:nvPr/>
        </p:nvPicPr>
        <p:blipFill>
          <a:blip r:embed="rId3"/>
          <a:stretch>
            <a:fillRect/>
          </a:stretch>
        </p:blipFill>
        <p:spPr>
          <a:xfrm>
            <a:off x="396459" y="0"/>
            <a:ext cx="4102931" cy="6858000"/>
          </a:xfrm>
          <a:prstGeom prst="rect">
            <a:avLst/>
          </a:prstGeom>
        </p:spPr>
      </p:pic>
      <p:sp>
        <p:nvSpPr>
          <p:cNvPr id="5" name="TextBox 4">
            <a:extLst>
              <a:ext uri="{FF2B5EF4-FFF2-40B4-BE49-F238E27FC236}">
                <a16:creationId xmlns:a16="http://schemas.microsoft.com/office/drawing/2014/main" id="{F18A5DB3-F95D-E211-9892-5A647225210F}"/>
              </a:ext>
            </a:extLst>
          </p:cNvPr>
          <p:cNvSpPr txBox="1"/>
          <p:nvPr/>
        </p:nvSpPr>
        <p:spPr>
          <a:xfrm>
            <a:off x="4807669" y="678730"/>
            <a:ext cx="6855896" cy="6001643"/>
          </a:xfrm>
          <a:prstGeom prst="rect">
            <a:avLst/>
          </a:prstGeom>
          <a:noFill/>
        </p:spPr>
        <p:txBody>
          <a:bodyPr wrap="square" rtlCol="0">
            <a:spAutoFit/>
          </a:bodyPr>
          <a:lstStyle/>
          <a:p>
            <a:r>
              <a:rPr lang="en-US" sz="2400" dirty="0"/>
              <a:t>The yellow check marks identify four locations where Cyclopure samples were collected back in March 2025. </a:t>
            </a:r>
          </a:p>
          <a:p>
            <a:endParaRPr lang="en-US" sz="2400" dirty="0"/>
          </a:p>
          <a:p>
            <a:r>
              <a:rPr lang="en-US" sz="2400" dirty="0"/>
              <a:t>All 4 locations are where people would be recreating (boat launch, beach, park, public park and restrooms) and all 4 locations indicated </a:t>
            </a:r>
            <a:r>
              <a:rPr lang="en-US" sz="2400" b="1" dirty="0"/>
              <a:t>Total PFAS from 2.3 to 4 ppt.</a:t>
            </a:r>
          </a:p>
          <a:p>
            <a:endParaRPr lang="en-US" sz="2400" dirty="0"/>
          </a:p>
          <a:p>
            <a:r>
              <a:rPr lang="en-US" sz="2400" dirty="0"/>
              <a:t>A 5</a:t>
            </a:r>
            <a:r>
              <a:rPr lang="en-US" sz="2400" baseline="30000" dirty="0"/>
              <a:t>th</a:t>
            </a:r>
            <a:r>
              <a:rPr lang="en-US" sz="2400" dirty="0"/>
              <a:t> location, at Bayou D’Inde” indicated Total PFAS at 36.8 ppt.</a:t>
            </a:r>
          </a:p>
          <a:p>
            <a:endParaRPr lang="en-US" sz="2400" dirty="0"/>
          </a:p>
          <a:p>
            <a:r>
              <a:rPr lang="en-US" sz="2400" b="1" dirty="0"/>
              <a:t>The importance of this data is that it indicates the presence of PFAS where people can be exposed and, until we tested it, no one knew it was even there</a:t>
            </a:r>
            <a:r>
              <a:rPr lang="en-US" sz="2400" dirty="0"/>
              <a:t>.</a:t>
            </a:r>
          </a:p>
        </p:txBody>
      </p:sp>
    </p:spTree>
    <p:extLst>
      <p:ext uri="{BB962C8B-B14F-4D97-AF65-F5344CB8AC3E}">
        <p14:creationId xmlns:p14="http://schemas.microsoft.com/office/powerpoint/2010/main" val="2747653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7DC188717F114F8844574A4A2D237C" ma:contentTypeVersion="20" ma:contentTypeDescription="Create a new document." ma:contentTypeScope="" ma:versionID="f37f548b1b5608b356772c7e21bb3adb">
  <xsd:schema xmlns:xsd="http://www.w3.org/2001/XMLSchema" xmlns:xs="http://www.w3.org/2001/XMLSchema" xmlns:p="http://schemas.microsoft.com/office/2006/metadata/properties" xmlns:ns2="5b43b923-0545-4f22-a19a-e5cc45d627e2" xmlns:ns3="48c90118-eca6-4993-b5c5-342eb901e7e9" targetNamespace="http://schemas.microsoft.com/office/2006/metadata/properties" ma:root="true" ma:fieldsID="e94478d757c40044edd48c0c5f885a04" ns2:_="" ns3:_="">
    <xsd:import namespace="5b43b923-0545-4f22-a19a-e5cc45d627e2"/>
    <xsd:import namespace="48c90118-eca6-4993-b5c5-342eb901e7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SearchProperties" minOccurs="0"/>
                <xsd:element ref="ns2:MediaLengthInSeconds"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3b923-0545-4f22-a19a-e5cc45d627e2"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ObjectDetectorVersions" ma:index="8" nillable="true" ma:displayName="MediaServiceObjectDetectorVersions" ma:hidden="true" ma:indexed="true" ma:internalName="MediaServiceObjectDetectorVersions" ma:readOnly="true">
      <xsd:simpleType>
        <xsd:restriction base="dms:Text"/>
      </xsd:simpleType>
    </xsd:element>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d33ba560-a568-4f4f-81b9-f7d1e4f7351c"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hidden="true" ma:internalName="MediaServiceOCR"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hidden="true"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image" ma:index="23"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c90118-eca6-4993-b5c5-342eb901e7e9"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527fb565-87f4-4eb5-9f70-a0e5e8ce97cd}" ma:internalName="TaxCatchAll" ma:readOnly="false" ma:showField="CatchAllData" ma:web="48c90118-eca6-4993-b5c5-342eb901e7e9">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8c90118-eca6-4993-b5c5-342eb901e7e9" xsi:nil="true"/>
    <image xmlns="5b43b923-0545-4f22-a19a-e5cc45d627e2" xsi:nil="true"/>
    <lcf76f155ced4ddcb4097134ff3c332f xmlns="5b43b923-0545-4f22-a19a-e5cc45d627e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975C92-91D1-42B4-9217-FA9F361DA3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3b923-0545-4f22-a19a-e5cc45d627e2"/>
    <ds:schemaRef ds:uri="48c90118-eca6-4993-b5c5-342eb901e7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7B33CC-06B0-4810-A08C-1BD76861B3AA}">
  <ds:schemaRefs>
    <ds:schemaRef ds:uri="http://purl.org/dc/dcmitype/"/>
    <ds:schemaRef ds:uri="http://purl.org/dc/elements/1.1/"/>
    <ds:schemaRef ds:uri="http://schemas.openxmlformats.org/package/2006/metadata/core-properties"/>
    <ds:schemaRef ds:uri="http://schemas.microsoft.com/office/infopath/2007/PartnerControls"/>
    <ds:schemaRef ds:uri="5b43b923-0545-4f22-a19a-e5cc45d627e2"/>
    <ds:schemaRef ds:uri="48c90118-eca6-4993-b5c5-342eb901e7e9"/>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E11075E-51C2-4C52-AD9D-7582DEDBF5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4211</TotalTime>
  <Words>2144</Words>
  <Application>Microsoft Office PowerPoint</Application>
  <PresentationFormat>Widescreen</PresentationFormat>
  <Paragraphs>226</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Aptos Narrow</vt:lpstr>
      <vt:lpstr>Arial</vt:lpstr>
      <vt:lpstr>Corbel</vt:lpstr>
      <vt:lpstr>Office Theme</vt:lpstr>
      <vt:lpstr>PFAS &amp; VOCs </vt:lpstr>
      <vt:lpstr>PowerPoint Presentation</vt:lpstr>
      <vt:lpstr>PowerPoint Presentation</vt:lpstr>
      <vt:lpstr>Health Effects of PFOS-C8 Study</vt:lpstr>
      <vt:lpstr>Potential Associated Health Outcomes – PFOA and/or PFOS</vt:lpstr>
      <vt:lpstr>PowerPoint Presentation</vt:lpstr>
      <vt:lpstr>What we know about PFAS in Southwestern Louisiana</vt:lpstr>
      <vt:lpstr>What we know about PFAS in Southwestern Louisiana</vt:lpstr>
      <vt:lpstr>PowerPoint Presentation</vt:lpstr>
      <vt:lpstr>Testing Results</vt:lpstr>
      <vt:lpstr>What do the results mean</vt:lpstr>
      <vt:lpstr>Comparison between PFAS in surface water and pfas in fish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Cynthia Robertson</dc:creator>
  <cp:lastModifiedBy>Cynthia Robertson</cp:lastModifiedBy>
  <cp:revision>1</cp:revision>
  <dcterms:created xsi:type="dcterms:W3CDTF">2025-10-21T21:06:58Z</dcterms:created>
  <dcterms:modified xsi:type="dcterms:W3CDTF">2025-12-03T19:59:13Z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0x010100947DC188717F114F8844574A4A2D237C</vt:lpwstr>
  </property>
  <property fmtid="{D5CDD505-2E9C-101B-9397-08002B2CF9AE}" pid="3" name="MediaServiceImageTags">
    <vt:lpwstr/>
  </property>
</Properties>
</file>