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343" r:id="rId5"/>
    <p:sldId id="339" r:id="rId6"/>
    <p:sldId id="394" r:id="rId7"/>
    <p:sldId id="378" r:id="rId8"/>
    <p:sldId id="388" r:id="rId9"/>
    <p:sldId id="393" r:id="rId10"/>
    <p:sldId id="389" r:id="rId11"/>
    <p:sldId id="412" r:id="rId12"/>
    <p:sldId id="396" r:id="rId13"/>
    <p:sldId id="400" r:id="rId14"/>
    <p:sldId id="398" r:id="rId15"/>
    <p:sldId id="399" r:id="rId16"/>
    <p:sldId id="401" r:id="rId17"/>
    <p:sldId id="411" r:id="rId18"/>
    <p:sldId id="410" r:id="rId19"/>
    <p:sldId id="402" r:id="rId20"/>
    <p:sldId id="408" r:id="rId21"/>
    <p:sldId id="413" r:id="rId22"/>
    <p:sldId id="414" r:id="rId23"/>
    <p:sldId id="409" r:id="rId24"/>
    <p:sldId id="351" r:id="rId25"/>
    <p:sldId id="415" r:id="rId26"/>
  </p:sldIdLst>
  <p:sldSz cx="24377650" cy="13716000"/>
  <p:notesSz cx="6858000" cy="9144000"/>
  <p:defaultTex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F1C849-2551-BD1D-F77E-D10888CD9CC8}" name="Zora Djenohan" initials="ZD" userId="S::zdjenohan@earthjustice.org::f59ff904-ffb7-4bd0-8024-541026a7e5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4E"/>
    <a:srgbClr val="F4792A"/>
    <a:srgbClr val="262626"/>
    <a:srgbClr val="E22391"/>
    <a:srgbClr val="0C82C2"/>
    <a:srgbClr val="F76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06D94-392B-4DC5-8A2A-D9EDFD21F86B}" v="125" dt="2025-10-16T21:45:22.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82633" autoAdjust="0"/>
  </p:normalViewPr>
  <p:slideViewPr>
    <p:cSldViewPr snapToGrid="0">
      <p:cViewPr varScale="1">
        <p:scale>
          <a:sx n="47" d="100"/>
          <a:sy n="47" d="100"/>
        </p:scale>
        <p:origin x="1194" y="48"/>
      </p:cViewPr>
      <p:guideLst>
        <p:guide orient="horz" pos="4320"/>
        <p:guide pos="767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8"/>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77E46-408B-AE4E-A22A-8C966ED52C9B}"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ACB3D-845B-D443-8916-72A424ABEAF4}" type="slidenum">
              <a:rPr lang="en-US" smtClean="0"/>
              <a:t>‹#›</a:t>
            </a:fld>
            <a:endParaRPr lang="en-US"/>
          </a:p>
        </p:txBody>
      </p:sp>
    </p:spTree>
    <p:extLst>
      <p:ext uri="{BB962C8B-B14F-4D97-AF65-F5344CB8AC3E}">
        <p14:creationId xmlns:p14="http://schemas.microsoft.com/office/powerpoint/2010/main" val="4087089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ACB3D-845B-D443-8916-72A424ABEAF4}" type="slidenum">
              <a:rPr lang="en-US" smtClean="0"/>
              <a:t>1</a:t>
            </a:fld>
            <a:endParaRPr lang="en-US"/>
          </a:p>
        </p:txBody>
      </p:sp>
    </p:spTree>
    <p:extLst>
      <p:ext uri="{BB962C8B-B14F-4D97-AF65-F5344CB8AC3E}">
        <p14:creationId xmlns:p14="http://schemas.microsoft.com/office/powerpoint/2010/main" val="411908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AAC7-76F0-459A-A40E-657E487D1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A4F0D-DA0F-B7EA-8C92-254AD1DA0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F5F71-8F35-D593-C36E-728ED9E81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FC1E94-5E72-7D8E-1F11-94C8E149747C}"/>
              </a:ext>
            </a:extLst>
          </p:cNvPr>
          <p:cNvSpPr>
            <a:spLocks noGrp="1"/>
          </p:cNvSpPr>
          <p:nvPr>
            <p:ph type="sldNum" sz="quarter" idx="5"/>
          </p:nvPr>
        </p:nvSpPr>
        <p:spPr/>
        <p:txBody>
          <a:bodyPr/>
          <a:lstStyle/>
          <a:p>
            <a:fld id="{4C5ACB3D-845B-D443-8916-72A424ABEAF4}" type="slidenum">
              <a:rPr lang="en-US" smtClean="0"/>
              <a:t>10</a:t>
            </a:fld>
            <a:endParaRPr lang="en-US"/>
          </a:p>
        </p:txBody>
      </p:sp>
    </p:spTree>
    <p:extLst>
      <p:ext uri="{BB962C8B-B14F-4D97-AF65-F5344CB8AC3E}">
        <p14:creationId xmlns:p14="http://schemas.microsoft.com/office/powerpoint/2010/main" val="4003277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2821D-1B91-E732-A92F-D509B63EC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8F0F5-8DAA-83A3-B472-6B9FC7026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3EEA4-561E-4739-ABA0-BE59175BE3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4444AC-FBC8-BCEC-B7A0-F2FCF1D78090}"/>
              </a:ext>
            </a:extLst>
          </p:cNvPr>
          <p:cNvSpPr>
            <a:spLocks noGrp="1"/>
          </p:cNvSpPr>
          <p:nvPr>
            <p:ph type="sldNum" sz="quarter" idx="5"/>
          </p:nvPr>
        </p:nvSpPr>
        <p:spPr/>
        <p:txBody>
          <a:bodyPr/>
          <a:lstStyle/>
          <a:p>
            <a:fld id="{4C5ACB3D-845B-D443-8916-72A424ABEAF4}" type="slidenum">
              <a:rPr lang="en-US" smtClean="0"/>
              <a:t>11</a:t>
            </a:fld>
            <a:endParaRPr lang="en-US"/>
          </a:p>
        </p:txBody>
      </p:sp>
    </p:spTree>
    <p:extLst>
      <p:ext uri="{BB962C8B-B14F-4D97-AF65-F5344CB8AC3E}">
        <p14:creationId xmlns:p14="http://schemas.microsoft.com/office/powerpoint/2010/main" val="2980026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E608D-7412-C9F7-6228-7B6CE61E2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A0880-CC9F-73F6-DD0D-E75200A14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E875D-A944-BF45-5EE1-07D289C3B8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6A8FDC-47EB-8EFC-996A-0E549435A9DC}"/>
              </a:ext>
            </a:extLst>
          </p:cNvPr>
          <p:cNvSpPr>
            <a:spLocks noGrp="1"/>
          </p:cNvSpPr>
          <p:nvPr>
            <p:ph type="sldNum" sz="quarter" idx="5"/>
          </p:nvPr>
        </p:nvSpPr>
        <p:spPr/>
        <p:txBody>
          <a:bodyPr/>
          <a:lstStyle/>
          <a:p>
            <a:fld id="{4C5ACB3D-845B-D443-8916-72A424ABEAF4}" type="slidenum">
              <a:rPr lang="en-US" smtClean="0"/>
              <a:t>12</a:t>
            </a:fld>
            <a:endParaRPr lang="en-US"/>
          </a:p>
        </p:txBody>
      </p:sp>
    </p:spTree>
    <p:extLst>
      <p:ext uri="{BB962C8B-B14F-4D97-AF65-F5344CB8AC3E}">
        <p14:creationId xmlns:p14="http://schemas.microsoft.com/office/powerpoint/2010/main" val="413682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87B9-A2E1-7B46-99D8-56BDF8741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D483F-8C04-121A-EBBB-2E9FED1EC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C2846-14EF-8D23-A76F-CEA6F66346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D4C53C-8305-26FC-5521-DF17A43B6C3D}"/>
              </a:ext>
            </a:extLst>
          </p:cNvPr>
          <p:cNvSpPr>
            <a:spLocks noGrp="1"/>
          </p:cNvSpPr>
          <p:nvPr>
            <p:ph type="sldNum" sz="quarter" idx="5"/>
          </p:nvPr>
        </p:nvSpPr>
        <p:spPr/>
        <p:txBody>
          <a:bodyPr/>
          <a:lstStyle/>
          <a:p>
            <a:fld id="{4C5ACB3D-845B-D443-8916-72A424ABEAF4}" type="slidenum">
              <a:rPr lang="en-US" smtClean="0"/>
              <a:t>13</a:t>
            </a:fld>
            <a:endParaRPr lang="en-US"/>
          </a:p>
        </p:txBody>
      </p:sp>
    </p:spTree>
    <p:extLst>
      <p:ext uri="{BB962C8B-B14F-4D97-AF65-F5344CB8AC3E}">
        <p14:creationId xmlns:p14="http://schemas.microsoft.com/office/powerpoint/2010/main" val="391870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FA05-EB87-C0EB-016C-C7C5CBA43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5CDF2-1543-EC89-55A1-0D252196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649C1-D546-AA2D-1218-FF1A383329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2E0EE4-3F25-4C9A-E070-5EFEA3520E8F}"/>
              </a:ext>
            </a:extLst>
          </p:cNvPr>
          <p:cNvSpPr>
            <a:spLocks noGrp="1"/>
          </p:cNvSpPr>
          <p:nvPr>
            <p:ph type="sldNum" sz="quarter" idx="5"/>
          </p:nvPr>
        </p:nvSpPr>
        <p:spPr/>
        <p:txBody>
          <a:bodyPr/>
          <a:lstStyle/>
          <a:p>
            <a:fld id="{4C5ACB3D-845B-D443-8916-72A424ABEAF4}" type="slidenum">
              <a:rPr lang="en-US" smtClean="0"/>
              <a:t>14</a:t>
            </a:fld>
            <a:endParaRPr lang="en-US"/>
          </a:p>
        </p:txBody>
      </p:sp>
    </p:spTree>
    <p:extLst>
      <p:ext uri="{BB962C8B-B14F-4D97-AF65-F5344CB8AC3E}">
        <p14:creationId xmlns:p14="http://schemas.microsoft.com/office/powerpoint/2010/main" val="1435704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4A27-7A60-BE39-43D4-7D18369AA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9EF7A-DBEB-B524-7DD1-14A13FCD4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27B1F-E164-0620-778F-0A2BD7922DAB}"/>
              </a:ext>
            </a:extLst>
          </p:cNvPr>
          <p:cNvSpPr>
            <a:spLocks noGrp="1"/>
          </p:cNvSpPr>
          <p:nvPr>
            <p:ph type="body" idx="1"/>
          </p:nvPr>
        </p:nvSpPr>
        <p:spPr/>
        <p:txBody>
          <a:bodyPr/>
          <a:lstStyle/>
          <a:p>
            <a:r>
              <a:rPr lang="en-US" dirty="0"/>
              <a:t>No immediate action on LCM, but you can join emails lists and </a:t>
            </a:r>
            <a:r>
              <a:rPr lang="en-US" dirty="0" err="1"/>
              <a:t>facebook</a:t>
            </a:r>
            <a:r>
              <a:rPr lang="en-US" dirty="0"/>
              <a:t> groups that are fighting CCS across the state</a:t>
            </a:r>
            <a:br>
              <a:rPr lang="en-US" dirty="0"/>
            </a:br>
            <a:r>
              <a:rPr lang="en-US" dirty="0"/>
              <a:t>right at this moment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ptos"/>
                <a:ea typeface="Calibri"/>
                <a:cs typeface="Calibri"/>
              </a:rPr>
              <a:t>Conference organizers will prioritize funding travel assistance for people who live near pipelines or are affected by pipeline issues. Contact me or Cindy for more info on this. </a:t>
            </a:r>
            <a:endParaRPr lang="en-US" sz="800" dirty="0">
              <a:solidFill>
                <a:srgbClr val="000000"/>
              </a:solidFill>
              <a:latin typeface="+mn-lt"/>
              <a:ea typeface="Calibri"/>
              <a:cs typeface="Calibri"/>
            </a:endParaRPr>
          </a:p>
          <a:p>
            <a:br>
              <a:rPr lang="en-US" dirty="0"/>
            </a:br>
            <a:r>
              <a:rPr lang="en-US" sz="1200" kern="1200" dirty="0">
                <a:solidFill>
                  <a:schemeClr val="tx1"/>
                </a:solidFill>
                <a:effectLst/>
                <a:latin typeface="+mn-lt"/>
                <a:ea typeface="+mn-ea"/>
                <a:cs typeface="+mn-cs"/>
              </a:rPr>
              <a:t>What the call to action is going to be is to come to the Community Connections Sunday and we are going to come up with a plan to fight this pipeline, and I am also going to invite folks who are interested to attend the Pipeline Safety Trust Annual meeting.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would be helpful if you would give me something to help the community plan for upcoming action on both the CO2 pipeline and LCMII. I think if we can hook the two together in people's minds (as they are actually hooked together already) we can start to engage folks on fighting other fronts also.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am going to do a very short presentation at the Sunday meeting showing people the Oil &amp; Gas Watch website on the 3 permits we are working on this month (Bio-Lab, SASOL and Westlake South) after we talk about what to do about the CO2 pipeline. Hopefully I won't lose the folks who are just interested in the pipeline and start to expand people's minds.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how can we involve the community in the work we are doing on LCMII? I am going to underscore that I tried to get the City of Sulphur to deny the Entergy right of way, so I can let them know there may be other opportunities to go to public meetings and make our concerns known. Would that make any difference with the Port?</a:t>
            </a:r>
          </a:p>
          <a:p>
            <a:endParaRPr lang="en-US" dirty="0"/>
          </a:p>
        </p:txBody>
      </p:sp>
      <p:sp>
        <p:nvSpPr>
          <p:cNvPr id="4" name="Slide Number Placeholder 3">
            <a:extLst>
              <a:ext uri="{FF2B5EF4-FFF2-40B4-BE49-F238E27FC236}">
                <a16:creationId xmlns:a16="http://schemas.microsoft.com/office/drawing/2014/main" id="{B7D061E2-7D3D-3F17-F225-8A7D2E7CB076}"/>
              </a:ext>
            </a:extLst>
          </p:cNvPr>
          <p:cNvSpPr>
            <a:spLocks noGrp="1"/>
          </p:cNvSpPr>
          <p:nvPr>
            <p:ph type="sldNum" sz="quarter" idx="5"/>
          </p:nvPr>
        </p:nvSpPr>
        <p:spPr/>
        <p:txBody>
          <a:bodyPr/>
          <a:lstStyle/>
          <a:p>
            <a:fld id="{4C5ACB3D-845B-D443-8916-72A424ABEAF4}" type="slidenum">
              <a:rPr lang="en-US" smtClean="0"/>
              <a:t>15</a:t>
            </a:fld>
            <a:endParaRPr lang="en-US"/>
          </a:p>
        </p:txBody>
      </p:sp>
    </p:spTree>
    <p:extLst>
      <p:ext uri="{BB962C8B-B14F-4D97-AF65-F5344CB8AC3E}">
        <p14:creationId xmlns:p14="http://schemas.microsoft.com/office/powerpoint/2010/main" val="229738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6E61-F4FB-606C-2B1D-6207A0E24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1CD0C-3EBC-6ADA-D253-58A183463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064FD-0E8E-FF92-185A-EE03C3DEF769}"/>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A0250724-579F-003B-3D0F-5CAB0FE6E975}"/>
              </a:ext>
            </a:extLst>
          </p:cNvPr>
          <p:cNvSpPr>
            <a:spLocks noGrp="1"/>
          </p:cNvSpPr>
          <p:nvPr>
            <p:ph type="sldNum" sz="quarter" idx="5"/>
          </p:nvPr>
        </p:nvSpPr>
        <p:spPr/>
        <p:txBody>
          <a:bodyPr/>
          <a:lstStyle/>
          <a:p>
            <a:fld id="{4C5ACB3D-845B-D443-8916-72A424ABEAF4}" type="slidenum">
              <a:rPr lang="en-US" smtClean="0"/>
              <a:t>16</a:t>
            </a:fld>
            <a:endParaRPr lang="en-US"/>
          </a:p>
        </p:txBody>
      </p:sp>
    </p:spTree>
    <p:extLst>
      <p:ext uri="{BB962C8B-B14F-4D97-AF65-F5344CB8AC3E}">
        <p14:creationId xmlns:p14="http://schemas.microsoft.com/office/powerpoint/2010/main" val="5553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F2A2-F2C7-50A3-74AF-2DEE2D80B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A22A3-A47E-E3FC-1AE9-99C151B5D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5AC62-36AB-8EE7-2893-2F66140DA1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9EE0A1-9BB3-F963-AC05-9BB397617AB4}"/>
              </a:ext>
            </a:extLst>
          </p:cNvPr>
          <p:cNvSpPr>
            <a:spLocks noGrp="1"/>
          </p:cNvSpPr>
          <p:nvPr>
            <p:ph type="sldNum" sz="quarter" idx="5"/>
          </p:nvPr>
        </p:nvSpPr>
        <p:spPr/>
        <p:txBody>
          <a:bodyPr/>
          <a:lstStyle/>
          <a:p>
            <a:fld id="{4C5ACB3D-845B-D443-8916-72A424ABEAF4}" type="slidenum">
              <a:rPr lang="en-US" smtClean="0"/>
              <a:t>17</a:t>
            </a:fld>
            <a:endParaRPr lang="en-US"/>
          </a:p>
        </p:txBody>
      </p:sp>
    </p:spTree>
    <p:extLst>
      <p:ext uri="{BB962C8B-B14F-4D97-AF65-F5344CB8AC3E}">
        <p14:creationId xmlns:p14="http://schemas.microsoft.com/office/powerpoint/2010/main" val="363055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79CD-DA5B-9D75-B534-C3BCF5298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F312D-9076-A8A5-64D4-EE613E1AC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FABEE-7752-5C85-596E-D8A3D26603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D133C2-3F10-8768-BE02-6483FFD2BB0F}"/>
              </a:ext>
            </a:extLst>
          </p:cNvPr>
          <p:cNvSpPr>
            <a:spLocks noGrp="1"/>
          </p:cNvSpPr>
          <p:nvPr>
            <p:ph type="sldNum" sz="quarter" idx="5"/>
          </p:nvPr>
        </p:nvSpPr>
        <p:spPr/>
        <p:txBody>
          <a:bodyPr/>
          <a:lstStyle/>
          <a:p>
            <a:fld id="{4C5ACB3D-845B-D443-8916-72A424ABEAF4}" type="slidenum">
              <a:rPr lang="en-US" smtClean="0"/>
              <a:t>18</a:t>
            </a:fld>
            <a:endParaRPr lang="en-US"/>
          </a:p>
        </p:txBody>
      </p:sp>
    </p:spTree>
    <p:extLst>
      <p:ext uri="{BB962C8B-B14F-4D97-AF65-F5344CB8AC3E}">
        <p14:creationId xmlns:p14="http://schemas.microsoft.com/office/powerpoint/2010/main" val="2325586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5FE5-DF29-9537-C0AF-6C1D1BFBB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01304-0080-6AFC-D871-048996F82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22284-47BD-D09C-CDF5-A6333D799D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48629-F278-2537-E604-72A456A4AC00}"/>
              </a:ext>
            </a:extLst>
          </p:cNvPr>
          <p:cNvSpPr>
            <a:spLocks noGrp="1"/>
          </p:cNvSpPr>
          <p:nvPr>
            <p:ph type="sldNum" sz="quarter" idx="5"/>
          </p:nvPr>
        </p:nvSpPr>
        <p:spPr/>
        <p:txBody>
          <a:bodyPr/>
          <a:lstStyle/>
          <a:p>
            <a:fld id="{4C5ACB3D-845B-D443-8916-72A424ABEAF4}" type="slidenum">
              <a:rPr lang="en-US" smtClean="0"/>
              <a:t>19</a:t>
            </a:fld>
            <a:endParaRPr lang="en-US"/>
          </a:p>
        </p:txBody>
      </p:sp>
    </p:spTree>
    <p:extLst>
      <p:ext uri="{BB962C8B-B14F-4D97-AF65-F5344CB8AC3E}">
        <p14:creationId xmlns:p14="http://schemas.microsoft.com/office/powerpoint/2010/main" val="262852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ACB3D-845B-D443-8916-72A424ABEAF4}" type="slidenum">
              <a:rPr lang="en-US" smtClean="0"/>
              <a:t>2</a:t>
            </a:fld>
            <a:endParaRPr lang="en-US"/>
          </a:p>
        </p:txBody>
      </p:sp>
    </p:spTree>
    <p:extLst>
      <p:ext uri="{BB962C8B-B14F-4D97-AF65-F5344CB8AC3E}">
        <p14:creationId xmlns:p14="http://schemas.microsoft.com/office/powerpoint/2010/main" val="2078637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C5528-D76B-7C27-FB84-AF2FDAB4F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6A1D7-FFD6-5C3F-304F-E83172E3D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4E19B-785B-DC54-59EE-EEA90D5E317B}"/>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3B8979F-5FC4-69D2-538B-6BCE4EFA9119}"/>
              </a:ext>
            </a:extLst>
          </p:cNvPr>
          <p:cNvSpPr>
            <a:spLocks noGrp="1"/>
          </p:cNvSpPr>
          <p:nvPr>
            <p:ph type="sldNum" sz="quarter" idx="5"/>
          </p:nvPr>
        </p:nvSpPr>
        <p:spPr/>
        <p:txBody>
          <a:bodyPr/>
          <a:lstStyle/>
          <a:p>
            <a:fld id="{4C5ACB3D-845B-D443-8916-72A424ABEAF4}" type="slidenum">
              <a:rPr lang="en-US" smtClean="0"/>
              <a:t>20</a:t>
            </a:fld>
            <a:endParaRPr lang="en-US"/>
          </a:p>
        </p:txBody>
      </p:sp>
    </p:spTree>
    <p:extLst>
      <p:ext uri="{BB962C8B-B14F-4D97-AF65-F5344CB8AC3E}">
        <p14:creationId xmlns:p14="http://schemas.microsoft.com/office/powerpoint/2010/main" val="314136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4DF7-29C0-B1D5-68F9-7B2D8BC53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12EE7-4648-1635-DE54-B69A6A4C8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402D5-4BDB-6C26-6979-D43F2D4CA0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DBC00F-1FF7-6935-A0DA-ECC6086FB8B1}"/>
              </a:ext>
            </a:extLst>
          </p:cNvPr>
          <p:cNvSpPr>
            <a:spLocks noGrp="1"/>
          </p:cNvSpPr>
          <p:nvPr>
            <p:ph type="sldNum" sz="quarter" idx="5"/>
          </p:nvPr>
        </p:nvSpPr>
        <p:spPr/>
        <p:txBody>
          <a:bodyPr/>
          <a:lstStyle/>
          <a:p>
            <a:fld id="{4C5ACB3D-845B-D443-8916-72A424ABEAF4}" type="slidenum">
              <a:rPr lang="en-US" smtClean="0"/>
              <a:t>21</a:t>
            </a:fld>
            <a:endParaRPr lang="en-US"/>
          </a:p>
        </p:txBody>
      </p:sp>
    </p:spTree>
    <p:extLst>
      <p:ext uri="{BB962C8B-B14F-4D97-AF65-F5344CB8AC3E}">
        <p14:creationId xmlns:p14="http://schemas.microsoft.com/office/powerpoint/2010/main" val="3811860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DB2D-E673-2602-6D83-8A2C4D1C0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4A65E-17CE-8432-A272-79B212409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30D1D-17D1-28DB-18C4-9E0C213D5BCE}"/>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943164B-A5B9-3B67-455A-2E4C4334C492}"/>
              </a:ext>
            </a:extLst>
          </p:cNvPr>
          <p:cNvSpPr>
            <a:spLocks noGrp="1"/>
          </p:cNvSpPr>
          <p:nvPr>
            <p:ph type="sldNum" sz="quarter" idx="5"/>
          </p:nvPr>
        </p:nvSpPr>
        <p:spPr/>
        <p:txBody>
          <a:bodyPr/>
          <a:lstStyle/>
          <a:p>
            <a:fld id="{4C5ACB3D-845B-D443-8916-72A424ABEAF4}" type="slidenum">
              <a:rPr lang="en-US" smtClean="0"/>
              <a:t>22</a:t>
            </a:fld>
            <a:endParaRPr lang="en-US"/>
          </a:p>
        </p:txBody>
      </p:sp>
    </p:spTree>
    <p:extLst>
      <p:ext uri="{BB962C8B-B14F-4D97-AF65-F5344CB8AC3E}">
        <p14:creationId xmlns:p14="http://schemas.microsoft.com/office/powerpoint/2010/main" val="243481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DDF9-AE0E-4EFE-9B7F-69AB5F2C7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23A60-74B4-3773-63D8-A4DEEF099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CCACA-D938-EBCF-4C59-BB2E56CC6F9D}"/>
              </a:ext>
            </a:extLst>
          </p:cNvPr>
          <p:cNvSpPr>
            <a:spLocks noGrp="1"/>
          </p:cNvSpPr>
          <p:nvPr>
            <p:ph type="body" idx="1"/>
          </p:nvPr>
        </p:nvSpPr>
        <p:spPr/>
        <p:txBody>
          <a:bodyPr/>
          <a:lstStyle/>
          <a:p>
            <a:pPr marL="1028517" lvl="0" indent="-571500">
              <a:lnSpc>
                <a:spcPct val="200000"/>
              </a:lnSpc>
              <a:buFont typeface="Arial" panose="020B0604020202020204" pitchFamily="34" charset="0"/>
              <a:buChar char="•"/>
            </a:pPr>
            <a:endParaRPr lang="en-US" sz="3600" dirty="0">
              <a:solidFill>
                <a:schemeClr val="bg1"/>
              </a:solidFill>
              <a:latin typeface="Aptos"/>
            </a:endParaRPr>
          </a:p>
          <a:p>
            <a:pPr marL="1028517" lvl="0" indent="-571500">
              <a:lnSpc>
                <a:spcPct val="200000"/>
              </a:lnSpc>
              <a:buFont typeface="Arial" panose="020B0604020202020204" pitchFamily="34" charset="0"/>
              <a:buChar char="•"/>
            </a:pPr>
            <a:endParaRPr lang="en-US" sz="3600" dirty="0">
              <a:solidFill>
                <a:schemeClr val="bg1"/>
              </a:solidFill>
              <a:latin typeface="Aptos"/>
            </a:endParaRPr>
          </a:p>
          <a:p>
            <a:endParaRPr lang="en-US" dirty="0"/>
          </a:p>
        </p:txBody>
      </p:sp>
      <p:sp>
        <p:nvSpPr>
          <p:cNvPr id="4" name="Slide Number Placeholder 3">
            <a:extLst>
              <a:ext uri="{FF2B5EF4-FFF2-40B4-BE49-F238E27FC236}">
                <a16:creationId xmlns:a16="http://schemas.microsoft.com/office/drawing/2014/main" id="{E978F76E-6496-F4CE-EF75-01B9169D3DB8}"/>
              </a:ext>
            </a:extLst>
          </p:cNvPr>
          <p:cNvSpPr>
            <a:spLocks noGrp="1"/>
          </p:cNvSpPr>
          <p:nvPr>
            <p:ph type="sldNum" sz="quarter" idx="5"/>
          </p:nvPr>
        </p:nvSpPr>
        <p:spPr/>
        <p:txBody>
          <a:bodyPr/>
          <a:lstStyle/>
          <a:p>
            <a:fld id="{4C5ACB3D-845B-D443-8916-72A424ABEAF4}" type="slidenum">
              <a:rPr lang="en-US" smtClean="0"/>
              <a:t>3</a:t>
            </a:fld>
            <a:endParaRPr lang="en-US"/>
          </a:p>
        </p:txBody>
      </p:sp>
    </p:spTree>
    <p:extLst>
      <p:ext uri="{BB962C8B-B14F-4D97-AF65-F5344CB8AC3E}">
        <p14:creationId xmlns:p14="http://schemas.microsoft.com/office/powerpoint/2010/main" val="411105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ACB3D-845B-D443-8916-72A424ABEAF4}" type="slidenum">
              <a:rPr lang="en-US" smtClean="0"/>
              <a:t>4</a:t>
            </a:fld>
            <a:endParaRPr lang="en-US"/>
          </a:p>
        </p:txBody>
      </p:sp>
    </p:spTree>
    <p:extLst>
      <p:ext uri="{BB962C8B-B14F-4D97-AF65-F5344CB8AC3E}">
        <p14:creationId xmlns:p14="http://schemas.microsoft.com/office/powerpoint/2010/main" val="231732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C5ACB3D-845B-D443-8916-72A424ABEAF4}" type="slidenum">
              <a:rPr lang="en-US" smtClean="0"/>
              <a:t>5</a:t>
            </a:fld>
            <a:endParaRPr lang="en-US"/>
          </a:p>
        </p:txBody>
      </p:sp>
    </p:spTree>
    <p:extLst>
      <p:ext uri="{BB962C8B-B14F-4D97-AF65-F5344CB8AC3E}">
        <p14:creationId xmlns:p14="http://schemas.microsoft.com/office/powerpoint/2010/main" val="134658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ACB3D-845B-D443-8916-72A424ABEAF4}" type="slidenum">
              <a:rPr lang="en-US" smtClean="0"/>
              <a:t>6</a:t>
            </a:fld>
            <a:endParaRPr lang="en-US"/>
          </a:p>
        </p:txBody>
      </p:sp>
    </p:spTree>
    <p:extLst>
      <p:ext uri="{BB962C8B-B14F-4D97-AF65-F5344CB8AC3E}">
        <p14:creationId xmlns:p14="http://schemas.microsoft.com/office/powerpoint/2010/main" val="385073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ACB3D-845B-D443-8916-72A424ABEAF4}" type="slidenum">
              <a:rPr lang="en-US" smtClean="0"/>
              <a:t>7</a:t>
            </a:fld>
            <a:endParaRPr lang="en-US"/>
          </a:p>
        </p:txBody>
      </p:sp>
    </p:spTree>
    <p:extLst>
      <p:ext uri="{BB962C8B-B14F-4D97-AF65-F5344CB8AC3E}">
        <p14:creationId xmlns:p14="http://schemas.microsoft.com/office/powerpoint/2010/main" val="3812533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D80A2-F730-3053-CB83-27AECE5CD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B57FE-8802-84C2-0C24-412750310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D3141-72F5-4529-5A74-D21F88FF94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9CBFB2-C090-9BF6-0AA8-26F1914C8F74}"/>
              </a:ext>
            </a:extLst>
          </p:cNvPr>
          <p:cNvSpPr>
            <a:spLocks noGrp="1"/>
          </p:cNvSpPr>
          <p:nvPr>
            <p:ph type="sldNum" sz="quarter" idx="5"/>
          </p:nvPr>
        </p:nvSpPr>
        <p:spPr/>
        <p:txBody>
          <a:bodyPr/>
          <a:lstStyle/>
          <a:p>
            <a:fld id="{4C5ACB3D-845B-D443-8916-72A424ABEAF4}" type="slidenum">
              <a:rPr lang="en-US" smtClean="0"/>
              <a:t>8</a:t>
            </a:fld>
            <a:endParaRPr lang="en-US"/>
          </a:p>
        </p:txBody>
      </p:sp>
    </p:spTree>
    <p:extLst>
      <p:ext uri="{BB962C8B-B14F-4D97-AF65-F5344CB8AC3E}">
        <p14:creationId xmlns:p14="http://schemas.microsoft.com/office/powerpoint/2010/main" val="246698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1847-19A8-32CC-B15C-11A378FA7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615EE-36FD-BDD9-EB3A-D2D185427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5C78C-3596-131C-83E6-3036DE03C3F2}"/>
              </a:ext>
            </a:extLst>
          </p:cNvPr>
          <p:cNvSpPr>
            <a:spLocks noGrp="1"/>
          </p:cNvSpPr>
          <p:nvPr>
            <p:ph type="body" idx="1"/>
          </p:nvPr>
        </p:nvSpPr>
        <p:spPr/>
        <p:txBody>
          <a:bodyPr/>
          <a:lstStyle/>
          <a:p>
            <a:pPr marL="0" indent="0">
              <a:buFont typeface="Arial" panose="020B0604020202020204" pitchFamily="34" charset="0"/>
              <a:buNone/>
            </a:pPr>
            <a:endParaRPr lang="en-US" sz="1200" dirty="0">
              <a:solidFill>
                <a:schemeClr val="bg1"/>
              </a:solidFill>
            </a:endParaRPr>
          </a:p>
        </p:txBody>
      </p:sp>
      <p:sp>
        <p:nvSpPr>
          <p:cNvPr id="4" name="Slide Number Placeholder 3">
            <a:extLst>
              <a:ext uri="{FF2B5EF4-FFF2-40B4-BE49-F238E27FC236}">
                <a16:creationId xmlns:a16="http://schemas.microsoft.com/office/drawing/2014/main" id="{2155BC7F-71D7-87B4-38BB-BCD344FB9D40}"/>
              </a:ext>
            </a:extLst>
          </p:cNvPr>
          <p:cNvSpPr>
            <a:spLocks noGrp="1"/>
          </p:cNvSpPr>
          <p:nvPr>
            <p:ph type="sldNum" sz="quarter" idx="5"/>
          </p:nvPr>
        </p:nvSpPr>
        <p:spPr/>
        <p:txBody>
          <a:bodyPr/>
          <a:lstStyle/>
          <a:p>
            <a:fld id="{4C5ACB3D-845B-D443-8916-72A424ABEAF4}" type="slidenum">
              <a:rPr lang="en-US" smtClean="0"/>
              <a:t>9</a:t>
            </a:fld>
            <a:endParaRPr lang="en-US"/>
          </a:p>
        </p:txBody>
      </p:sp>
    </p:spTree>
    <p:extLst>
      <p:ext uri="{BB962C8B-B14F-4D97-AF65-F5344CB8AC3E}">
        <p14:creationId xmlns:p14="http://schemas.microsoft.com/office/powerpoint/2010/main" val="40417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2543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4B9F9A-1102-2F44-B5E6-62AF1AEE5167}"/>
              </a:ext>
            </a:extLst>
          </p:cNvPr>
          <p:cNvSpPr>
            <a:spLocks noGrp="1"/>
          </p:cNvSpPr>
          <p:nvPr>
            <p:ph type="pic" sz="quarter" idx="10"/>
          </p:nvPr>
        </p:nvSpPr>
        <p:spPr>
          <a:xfrm>
            <a:off x="0" y="0"/>
            <a:ext cx="24377649" cy="6858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18896502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1F1CF5E-C79B-3D40-9362-285641AF9A5E}"/>
              </a:ext>
            </a:extLst>
          </p:cNvPr>
          <p:cNvSpPr>
            <a:spLocks noGrp="1"/>
          </p:cNvSpPr>
          <p:nvPr>
            <p:ph type="pic" sz="quarter" idx="10"/>
          </p:nvPr>
        </p:nvSpPr>
        <p:spPr>
          <a:xfrm>
            <a:off x="-1331913" y="-3614738"/>
            <a:ext cx="15763875" cy="15763875"/>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124748222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1033308-D958-7B48-8A65-8C193516A822}"/>
              </a:ext>
            </a:extLst>
          </p:cNvPr>
          <p:cNvSpPr>
            <a:spLocks noGrp="1"/>
          </p:cNvSpPr>
          <p:nvPr>
            <p:ph type="pic" sz="quarter" idx="10"/>
          </p:nvPr>
        </p:nvSpPr>
        <p:spPr>
          <a:xfrm>
            <a:off x="8350250" y="0"/>
            <a:ext cx="7677150" cy="13716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178716123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EC92933-CE36-654C-BF42-229E87198005}"/>
              </a:ext>
            </a:extLst>
          </p:cNvPr>
          <p:cNvSpPr>
            <a:spLocks noGrp="1"/>
          </p:cNvSpPr>
          <p:nvPr>
            <p:ph type="pic" sz="quarter" idx="10"/>
          </p:nvPr>
        </p:nvSpPr>
        <p:spPr>
          <a:xfrm>
            <a:off x="8737600" y="0"/>
            <a:ext cx="15640050" cy="13716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84059402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840C7B3-FABB-E040-840F-3A811DAFE62D}"/>
              </a:ext>
            </a:extLst>
          </p:cNvPr>
          <p:cNvSpPr>
            <a:spLocks noGrp="1"/>
          </p:cNvSpPr>
          <p:nvPr>
            <p:ph type="pic" sz="quarter" idx="14"/>
          </p:nvPr>
        </p:nvSpPr>
        <p:spPr>
          <a:xfrm>
            <a:off x="3468659" y="5943600"/>
            <a:ext cx="3352800" cy="3352800"/>
          </a:xfrm>
          <a:prstGeom prst="ellipse">
            <a:avLst/>
          </a:prstGeom>
          <a:solidFill>
            <a:schemeClr val="bg1">
              <a:lumMod val="95000"/>
            </a:schemeClr>
          </a:solidFill>
          <a:ln w="76200">
            <a:noFill/>
          </a:ln>
        </p:spPr>
        <p:txBody>
          <a:bodyPr/>
          <a:lstStyle/>
          <a:p>
            <a:endParaRPr lang="en-US"/>
          </a:p>
        </p:txBody>
      </p:sp>
      <p:sp>
        <p:nvSpPr>
          <p:cNvPr id="4" name="Picture Placeholder 3">
            <a:extLst>
              <a:ext uri="{FF2B5EF4-FFF2-40B4-BE49-F238E27FC236}">
                <a16:creationId xmlns:a16="http://schemas.microsoft.com/office/drawing/2014/main" id="{D7DB1749-7EA0-0D4D-A1CC-6670CB71D955}"/>
              </a:ext>
            </a:extLst>
          </p:cNvPr>
          <p:cNvSpPr>
            <a:spLocks noGrp="1"/>
          </p:cNvSpPr>
          <p:nvPr>
            <p:ph type="pic" sz="quarter" idx="15"/>
          </p:nvPr>
        </p:nvSpPr>
        <p:spPr>
          <a:xfrm>
            <a:off x="8121593" y="5943600"/>
            <a:ext cx="3352800" cy="3352800"/>
          </a:xfrm>
          <a:prstGeom prst="ellipse">
            <a:avLst/>
          </a:prstGeom>
          <a:solidFill>
            <a:schemeClr val="bg1">
              <a:lumMod val="95000"/>
            </a:schemeClr>
          </a:solidFill>
          <a:ln w="76200">
            <a:noFill/>
          </a:ln>
        </p:spPr>
        <p:txBody>
          <a:bodyPr/>
          <a:lstStyle/>
          <a:p>
            <a:endParaRPr lang="en-US"/>
          </a:p>
        </p:txBody>
      </p:sp>
      <p:sp>
        <p:nvSpPr>
          <p:cNvPr id="5" name="Picture Placeholder 3">
            <a:extLst>
              <a:ext uri="{FF2B5EF4-FFF2-40B4-BE49-F238E27FC236}">
                <a16:creationId xmlns:a16="http://schemas.microsoft.com/office/drawing/2014/main" id="{FD041945-8701-844F-9170-54260CC24E09}"/>
              </a:ext>
            </a:extLst>
          </p:cNvPr>
          <p:cNvSpPr>
            <a:spLocks noGrp="1"/>
          </p:cNvSpPr>
          <p:nvPr>
            <p:ph type="pic" sz="quarter" idx="16"/>
          </p:nvPr>
        </p:nvSpPr>
        <p:spPr>
          <a:xfrm>
            <a:off x="12774527" y="5943600"/>
            <a:ext cx="3352800" cy="3352800"/>
          </a:xfrm>
          <a:prstGeom prst="ellipse">
            <a:avLst/>
          </a:prstGeom>
          <a:solidFill>
            <a:schemeClr val="bg1">
              <a:lumMod val="95000"/>
            </a:schemeClr>
          </a:solidFill>
          <a:ln w="76200">
            <a:noFill/>
          </a:ln>
        </p:spPr>
        <p:txBody>
          <a:bodyPr/>
          <a:lstStyle/>
          <a:p>
            <a:endParaRPr lang="en-US"/>
          </a:p>
        </p:txBody>
      </p:sp>
      <p:sp>
        <p:nvSpPr>
          <p:cNvPr id="6" name="Picture Placeholder 3">
            <a:extLst>
              <a:ext uri="{FF2B5EF4-FFF2-40B4-BE49-F238E27FC236}">
                <a16:creationId xmlns:a16="http://schemas.microsoft.com/office/drawing/2014/main" id="{550F2D45-5208-2346-9C64-BE295742CB16}"/>
              </a:ext>
            </a:extLst>
          </p:cNvPr>
          <p:cNvSpPr>
            <a:spLocks noGrp="1"/>
          </p:cNvSpPr>
          <p:nvPr>
            <p:ph type="pic" sz="quarter" idx="17"/>
          </p:nvPr>
        </p:nvSpPr>
        <p:spPr>
          <a:xfrm>
            <a:off x="17427461" y="5943600"/>
            <a:ext cx="3352800" cy="3352800"/>
          </a:xfrm>
          <a:prstGeom prst="ellipse">
            <a:avLst/>
          </a:prstGeom>
          <a:solidFill>
            <a:schemeClr val="bg1">
              <a:lumMod val="95000"/>
            </a:schemeClr>
          </a:solidFill>
          <a:ln w="76200">
            <a:noFill/>
          </a:ln>
        </p:spPr>
        <p:txBody>
          <a:bodyPr/>
          <a:lstStyle/>
          <a:p>
            <a:endParaRPr lang="en-US"/>
          </a:p>
        </p:txBody>
      </p:sp>
    </p:spTree>
    <p:extLst>
      <p:ext uri="{BB962C8B-B14F-4D97-AF65-F5344CB8AC3E}">
        <p14:creationId xmlns:p14="http://schemas.microsoft.com/office/powerpoint/2010/main" val="211412490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6CCA634-0573-BB45-B0E2-090FC323DD47}"/>
              </a:ext>
            </a:extLst>
          </p:cNvPr>
          <p:cNvSpPr>
            <a:spLocks noGrp="1"/>
          </p:cNvSpPr>
          <p:nvPr>
            <p:ph type="pic" sz="quarter" idx="14"/>
          </p:nvPr>
        </p:nvSpPr>
        <p:spPr>
          <a:xfrm>
            <a:off x="4095693" y="6934200"/>
            <a:ext cx="2787707" cy="2787707"/>
          </a:xfrm>
          <a:prstGeom prst="ellipse">
            <a:avLst/>
          </a:prstGeom>
          <a:solidFill>
            <a:schemeClr val="bg1">
              <a:lumMod val="95000"/>
            </a:schemeClr>
          </a:solidFill>
          <a:ln w="76200">
            <a:noFill/>
          </a:ln>
        </p:spPr>
        <p:txBody>
          <a:bodyPr/>
          <a:lstStyle/>
          <a:p>
            <a:endParaRPr lang="en-US"/>
          </a:p>
        </p:txBody>
      </p:sp>
      <p:sp>
        <p:nvSpPr>
          <p:cNvPr id="4" name="Picture Placeholder 3">
            <a:extLst>
              <a:ext uri="{FF2B5EF4-FFF2-40B4-BE49-F238E27FC236}">
                <a16:creationId xmlns:a16="http://schemas.microsoft.com/office/drawing/2014/main" id="{F133F59A-DF48-504B-92F8-AF69410A4C25}"/>
              </a:ext>
            </a:extLst>
          </p:cNvPr>
          <p:cNvSpPr>
            <a:spLocks noGrp="1"/>
          </p:cNvSpPr>
          <p:nvPr>
            <p:ph type="pic" sz="quarter" idx="15"/>
          </p:nvPr>
        </p:nvSpPr>
        <p:spPr>
          <a:xfrm>
            <a:off x="10791101" y="6934200"/>
            <a:ext cx="2787707" cy="2787707"/>
          </a:xfrm>
          <a:prstGeom prst="ellipse">
            <a:avLst/>
          </a:prstGeom>
          <a:solidFill>
            <a:schemeClr val="bg1">
              <a:lumMod val="95000"/>
            </a:schemeClr>
          </a:solidFill>
          <a:ln w="76200">
            <a:noFill/>
          </a:ln>
        </p:spPr>
        <p:txBody>
          <a:bodyPr/>
          <a:lstStyle/>
          <a:p>
            <a:endParaRPr lang="en-US"/>
          </a:p>
        </p:txBody>
      </p:sp>
      <p:sp>
        <p:nvSpPr>
          <p:cNvPr id="5" name="Picture Placeholder 3">
            <a:extLst>
              <a:ext uri="{FF2B5EF4-FFF2-40B4-BE49-F238E27FC236}">
                <a16:creationId xmlns:a16="http://schemas.microsoft.com/office/drawing/2014/main" id="{BF99487F-118B-4447-B394-275581200799}"/>
              </a:ext>
            </a:extLst>
          </p:cNvPr>
          <p:cNvSpPr>
            <a:spLocks noGrp="1"/>
          </p:cNvSpPr>
          <p:nvPr>
            <p:ph type="pic" sz="quarter" idx="16"/>
          </p:nvPr>
        </p:nvSpPr>
        <p:spPr>
          <a:xfrm>
            <a:off x="17486509" y="6934200"/>
            <a:ext cx="2787707" cy="2787707"/>
          </a:xfrm>
          <a:prstGeom prst="ellipse">
            <a:avLst/>
          </a:prstGeom>
          <a:solidFill>
            <a:schemeClr val="bg1">
              <a:lumMod val="95000"/>
            </a:schemeClr>
          </a:solidFill>
          <a:ln w="76200">
            <a:noFill/>
          </a:ln>
        </p:spPr>
        <p:txBody>
          <a:bodyPr/>
          <a:lstStyle/>
          <a:p>
            <a:endParaRPr lang="en-US"/>
          </a:p>
        </p:txBody>
      </p:sp>
      <p:sp>
        <p:nvSpPr>
          <p:cNvPr id="6" name="Picture Placeholder 3">
            <a:extLst>
              <a:ext uri="{FF2B5EF4-FFF2-40B4-BE49-F238E27FC236}">
                <a16:creationId xmlns:a16="http://schemas.microsoft.com/office/drawing/2014/main" id="{EEDB7183-954F-6A4C-9309-699EA8F36477}"/>
              </a:ext>
            </a:extLst>
          </p:cNvPr>
          <p:cNvSpPr>
            <a:spLocks noGrp="1"/>
          </p:cNvSpPr>
          <p:nvPr>
            <p:ph type="pic" sz="quarter" idx="17"/>
          </p:nvPr>
        </p:nvSpPr>
        <p:spPr>
          <a:xfrm>
            <a:off x="4073439" y="1025525"/>
            <a:ext cx="2787707" cy="2787707"/>
          </a:xfrm>
          <a:prstGeom prst="ellipse">
            <a:avLst/>
          </a:prstGeom>
          <a:solidFill>
            <a:schemeClr val="bg1">
              <a:lumMod val="95000"/>
            </a:schemeClr>
          </a:solidFill>
          <a:ln w="76200">
            <a:noFill/>
          </a:ln>
        </p:spPr>
        <p:txBody>
          <a:bodyPr/>
          <a:lstStyle/>
          <a:p>
            <a:endParaRPr lang="en-US"/>
          </a:p>
        </p:txBody>
      </p:sp>
      <p:sp>
        <p:nvSpPr>
          <p:cNvPr id="7" name="Picture Placeholder 3">
            <a:extLst>
              <a:ext uri="{FF2B5EF4-FFF2-40B4-BE49-F238E27FC236}">
                <a16:creationId xmlns:a16="http://schemas.microsoft.com/office/drawing/2014/main" id="{45F9C9EE-49B6-6542-B52D-5D6C2CAD85FF}"/>
              </a:ext>
            </a:extLst>
          </p:cNvPr>
          <p:cNvSpPr>
            <a:spLocks noGrp="1"/>
          </p:cNvSpPr>
          <p:nvPr>
            <p:ph type="pic" sz="quarter" idx="19"/>
          </p:nvPr>
        </p:nvSpPr>
        <p:spPr>
          <a:xfrm>
            <a:off x="10816501" y="1025525"/>
            <a:ext cx="2787707" cy="2787707"/>
          </a:xfrm>
          <a:prstGeom prst="ellipse">
            <a:avLst/>
          </a:prstGeom>
          <a:solidFill>
            <a:schemeClr val="bg1">
              <a:lumMod val="95000"/>
            </a:schemeClr>
          </a:solidFill>
          <a:ln w="76200">
            <a:noFill/>
          </a:ln>
        </p:spPr>
        <p:txBody>
          <a:bodyPr/>
          <a:lstStyle/>
          <a:p>
            <a:endParaRPr lang="en-US"/>
          </a:p>
        </p:txBody>
      </p:sp>
      <p:sp>
        <p:nvSpPr>
          <p:cNvPr id="8" name="Picture Placeholder 3">
            <a:extLst>
              <a:ext uri="{FF2B5EF4-FFF2-40B4-BE49-F238E27FC236}">
                <a16:creationId xmlns:a16="http://schemas.microsoft.com/office/drawing/2014/main" id="{27B7E142-FA48-AF4A-A99E-9D13CA7DF730}"/>
              </a:ext>
            </a:extLst>
          </p:cNvPr>
          <p:cNvSpPr>
            <a:spLocks noGrp="1"/>
          </p:cNvSpPr>
          <p:nvPr>
            <p:ph type="pic" sz="quarter" idx="20"/>
          </p:nvPr>
        </p:nvSpPr>
        <p:spPr>
          <a:xfrm>
            <a:off x="17559563" y="1025525"/>
            <a:ext cx="2787707" cy="2787707"/>
          </a:xfrm>
          <a:prstGeom prst="ellipse">
            <a:avLst/>
          </a:prstGeom>
          <a:solidFill>
            <a:schemeClr val="bg1">
              <a:lumMod val="95000"/>
            </a:schemeClr>
          </a:solidFill>
          <a:ln w="76200">
            <a:noFill/>
          </a:ln>
        </p:spPr>
        <p:txBody>
          <a:bodyPr/>
          <a:lstStyle/>
          <a:p>
            <a:endParaRPr lang="en-US"/>
          </a:p>
        </p:txBody>
      </p:sp>
    </p:spTree>
    <p:extLst>
      <p:ext uri="{BB962C8B-B14F-4D97-AF65-F5344CB8AC3E}">
        <p14:creationId xmlns:p14="http://schemas.microsoft.com/office/powerpoint/2010/main" val="144680369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B693A18-2AC5-B046-A0F8-390C7B2A1F14}"/>
              </a:ext>
            </a:extLst>
          </p:cNvPr>
          <p:cNvSpPr>
            <a:spLocks noGrp="1"/>
          </p:cNvSpPr>
          <p:nvPr>
            <p:ph type="pic" sz="quarter" idx="11"/>
          </p:nvPr>
        </p:nvSpPr>
        <p:spPr>
          <a:xfrm>
            <a:off x="-2659969" y="-1698171"/>
            <a:ext cx="12149137" cy="12149137"/>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68623034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6123646-89C2-0742-BD5E-35ABD061A662}"/>
              </a:ext>
            </a:extLst>
          </p:cNvPr>
          <p:cNvSpPr>
            <a:spLocks noGrp="1"/>
          </p:cNvSpPr>
          <p:nvPr>
            <p:ph type="pic" sz="quarter" idx="11"/>
          </p:nvPr>
        </p:nvSpPr>
        <p:spPr>
          <a:xfrm>
            <a:off x="14452374" y="-1698171"/>
            <a:ext cx="12149137" cy="12149137"/>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15579275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4D0745D-33CD-CB43-B566-37D097997D1C}"/>
              </a:ext>
            </a:extLst>
          </p:cNvPr>
          <p:cNvSpPr>
            <a:spLocks noGrp="1"/>
          </p:cNvSpPr>
          <p:nvPr>
            <p:ph type="pic" sz="quarter" idx="10"/>
          </p:nvPr>
        </p:nvSpPr>
        <p:spPr>
          <a:xfrm>
            <a:off x="0" y="2057400"/>
            <a:ext cx="7061200" cy="7061200"/>
          </a:xfrm>
          <a:prstGeom prst="snip2DiagRect">
            <a:avLst/>
          </a:prstGeom>
          <a:solidFill>
            <a:schemeClr val="accent1">
              <a:lumMod val="20000"/>
              <a:lumOff val="80000"/>
            </a:schemeClr>
          </a:solidFill>
        </p:spPr>
        <p:txBody>
          <a:bodyPr/>
          <a:lstStyle/>
          <a:p>
            <a:endParaRPr lang="en-US"/>
          </a:p>
        </p:txBody>
      </p:sp>
      <p:sp>
        <p:nvSpPr>
          <p:cNvPr id="6" name="Picture Placeholder 4">
            <a:extLst>
              <a:ext uri="{FF2B5EF4-FFF2-40B4-BE49-F238E27FC236}">
                <a16:creationId xmlns:a16="http://schemas.microsoft.com/office/drawing/2014/main" id="{EDE02185-DC88-E54D-82C0-1622BCBF069B}"/>
              </a:ext>
            </a:extLst>
          </p:cNvPr>
          <p:cNvSpPr>
            <a:spLocks noGrp="1"/>
          </p:cNvSpPr>
          <p:nvPr>
            <p:ph type="pic" sz="quarter" idx="11"/>
          </p:nvPr>
        </p:nvSpPr>
        <p:spPr>
          <a:xfrm>
            <a:off x="7543800" y="3276600"/>
            <a:ext cx="7061200" cy="7061200"/>
          </a:xfrm>
          <a:prstGeom prst="snip2DiagRect">
            <a:avLst/>
          </a:prstGeom>
          <a:solidFill>
            <a:schemeClr val="accent1">
              <a:lumMod val="20000"/>
              <a:lumOff val="80000"/>
            </a:schemeClr>
          </a:solidFill>
        </p:spPr>
        <p:txBody>
          <a:bodyPr/>
          <a:lstStyle/>
          <a:p>
            <a:endParaRPr lang="en-US"/>
          </a:p>
        </p:txBody>
      </p:sp>
      <p:sp>
        <p:nvSpPr>
          <p:cNvPr id="8" name="Picture Placeholder 4">
            <a:extLst>
              <a:ext uri="{FF2B5EF4-FFF2-40B4-BE49-F238E27FC236}">
                <a16:creationId xmlns:a16="http://schemas.microsoft.com/office/drawing/2014/main" id="{42B50576-590F-1B4E-906D-34526B785E7E}"/>
              </a:ext>
            </a:extLst>
          </p:cNvPr>
          <p:cNvSpPr>
            <a:spLocks noGrp="1"/>
          </p:cNvSpPr>
          <p:nvPr>
            <p:ph type="pic" sz="quarter" idx="12"/>
          </p:nvPr>
        </p:nvSpPr>
        <p:spPr>
          <a:xfrm>
            <a:off x="6118225" y="-4267200"/>
            <a:ext cx="7061200" cy="7061200"/>
          </a:xfrm>
          <a:prstGeom prst="snip2DiagRect">
            <a:avLst/>
          </a:prstGeom>
          <a:solidFill>
            <a:schemeClr val="accent1">
              <a:lumMod val="20000"/>
              <a:lumOff val="80000"/>
            </a:schemeClr>
          </a:solidFill>
        </p:spPr>
        <p:txBody>
          <a:bodyPr/>
          <a:lstStyle/>
          <a:p>
            <a:endParaRPr lang="en-US"/>
          </a:p>
        </p:txBody>
      </p:sp>
      <p:sp>
        <p:nvSpPr>
          <p:cNvPr id="9" name="Picture Placeholder 4">
            <a:extLst>
              <a:ext uri="{FF2B5EF4-FFF2-40B4-BE49-F238E27FC236}">
                <a16:creationId xmlns:a16="http://schemas.microsoft.com/office/drawing/2014/main" id="{C65797FB-4DFF-644D-BC97-AF02B1240B44}"/>
              </a:ext>
            </a:extLst>
          </p:cNvPr>
          <p:cNvSpPr>
            <a:spLocks noGrp="1"/>
          </p:cNvSpPr>
          <p:nvPr>
            <p:ph type="pic" sz="quarter" idx="13"/>
          </p:nvPr>
        </p:nvSpPr>
        <p:spPr>
          <a:xfrm>
            <a:off x="1270000" y="9601200"/>
            <a:ext cx="7061200" cy="7061200"/>
          </a:xfrm>
          <a:prstGeom prst="snip2Diag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193675532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21AA373-A6F1-0A48-8B6D-73C77FD8E9B0}"/>
              </a:ext>
            </a:extLst>
          </p:cNvPr>
          <p:cNvSpPr>
            <a:spLocks noGrp="1"/>
          </p:cNvSpPr>
          <p:nvPr>
            <p:ph type="pic" sz="quarter" idx="10"/>
          </p:nvPr>
        </p:nvSpPr>
        <p:spPr>
          <a:xfrm>
            <a:off x="12188824" y="0"/>
            <a:ext cx="12188825" cy="6858000"/>
          </a:xfrm>
          <a:prstGeom prst="rect">
            <a:avLst/>
          </a:prstGeom>
          <a:solidFill>
            <a:schemeClr val="accent1">
              <a:lumMod val="20000"/>
              <a:lumOff val="80000"/>
            </a:schemeClr>
          </a:solidFill>
        </p:spPr>
        <p:txBody>
          <a:bodyPr/>
          <a:lstStyle/>
          <a:p>
            <a:endParaRPr lang="en-US"/>
          </a:p>
        </p:txBody>
      </p:sp>
      <p:sp>
        <p:nvSpPr>
          <p:cNvPr id="5" name="Picture Placeholder 2">
            <a:extLst>
              <a:ext uri="{FF2B5EF4-FFF2-40B4-BE49-F238E27FC236}">
                <a16:creationId xmlns:a16="http://schemas.microsoft.com/office/drawing/2014/main" id="{CDDD1A52-0E3C-B74F-923B-3F7E1AF29F0E}"/>
              </a:ext>
            </a:extLst>
          </p:cNvPr>
          <p:cNvSpPr>
            <a:spLocks noGrp="1"/>
          </p:cNvSpPr>
          <p:nvPr>
            <p:ph type="pic" sz="quarter" idx="11"/>
          </p:nvPr>
        </p:nvSpPr>
        <p:spPr>
          <a:xfrm>
            <a:off x="0" y="6858000"/>
            <a:ext cx="12188825" cy="6858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00608598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CEEB70-01E7-8740-9B5F-E408AA023D28}"/>
              </a:ext>
            </a:extLst>
          </p:cNvPr>
          <p:cNvSpPr>
            <a:spLocks noGrp="1"/>
          </p:cNvSpPr>
          <p:nvPr>
            <p:ph type="pic" sz="quarter" idx="10"/>
          </p:nvPr>
        </p:nvSpPr>
        <p:spPr>
          <a:xfrm>
            <a:off x="0" y="0"/>
            <a:ext cx="24377650" cy="13716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403494321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18407B5-0042-FA42-BEC3-07922FACAAB9}"/>
              </a:ext>
            </a:extLst>
          </p:cNvPr>
          <p:cNvSpPr>
            <a:spLocks noGrp="1"/>
          </p:cNvSpPr>
          <p:nvPr>
            <p:ph type="pic" sz="quarter" idx="11"/>
          </p:nvPr>
        </p:nvSpPr>
        <p:spPr>
          <a:xfrm>
            <a:off x="1128259" y="2494586"/>
            <a:ext cx="8726828" cy="8726828"/>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140745071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3D80A16-CB52-0D44-BFD4-0D6117FFD4F3}"/>
              </a:ext>
            </a:extLst>
          </p:cNvPr>
          <p:cNvSpPr>
            <a:spLocks noGrp="1"/>
          </p:cNvSpPr>
          <p:nvPr>
            <p:ph type="pic" sz="quarter" idx="11"/>
          </p:nvPr>
        </p:nvSpPr>
        <p:spPr>
          <a:xfrm>
            <a:off x="1454832" y="1841444"/>
            <a:ext cx="6244884" cy="6244884"/>
          </a:xfrm>
          <a:prstGeom prst="ellipse">
            <a:avLst/>
          </a:prstGeom>
          <a:solidFill>
            <a:schemeClr val="accent1">
              <a:lumMod val="20000"/>
              <a:lumOff val="80000"/>
            </a:schemeClr>
          </a:solidFill>
        </p:spPr>
        <p:txBody>
          <a:bodyPr/>
          <a:lstStyle/>
          <a:p>
            <a:endParaRPr lang="en-US"/>
          </a:p>
        </p:txBody>
      </p:sp>
      <p:sp>
        <p:nvSpPr>
          <p:cNvPr id="8" name="Picture Placeholder 2">
            <a:extLst>
              <a:ext uri="{FF2B5EF4-FFF2-40B4-BE49-F238E27FC236}">
                <a16:creationId xmlns:a16="http://schemas.microsoft.com/office/drawing/2014/main" id="{BD8B2F73-EEDE-CF49-9741-E4C1EEC50650}"/>
              </a:ext>
            </a:extLst>
          </p:cNvPr>
          <p:cNvSpPr>
            <a:spLocks noGrp="1"/>
          </p:cNvSpPr>
          <p:nvPr>
            <p:ph type="pic" sz="quarter" idx="12"/>
          </p:nvPr>
        </p:nvSpPr>
        <p:spPr>
          <a:xfrm>
            <a:off x="9066383" y="1841444"/>
            <a:ext cx="6244884" cy="6244884"/>
          </a:xfrm>
          <a:prstGeom prst="ellipse">
            <a:avLst/>
          </a:prstGeom>
          <a:solidFill>
            <a:schemeClr val="accent1">
              <a:lumMod val="20000"/>
              <a:lumOff val="80000"/>
            </a:schemeClr>
          </a:solidFill>
        </p:spPr>
        <p:txBody>
          <a:bodyPr/>
          <a:lstStyle/>
          <a:p>
            <a:endParaRPr lang="en-US"/>
          </a:p>
        </p:txBody>
      </p:sp>
      <p:sp>
        <p:nvSpPr>
          <p:cNvPr id="9" name="Picture Placeholder 2">
            <a:extLst>
              <a:ext uri="{FF2B5EF4-FFF2-40B4-BE49-F238E27FC236}">
                <a16:creationId xmlns:a16="http://schemas.microsoft.com/office/drawing/2014/main" id="{7DC42FA6-4825-D246-9E4A-1908F7095149}"/>
              </a:ext>
            </a:extLst>
          </p:cNvPr>
          <p:cNvSpPr>
            <a:spLocks noGrp="1"/>
          </p:cNvSpPr>
          <p:nvPr>
            <p:ph type="pic" sz="quarter" idx="13"/>
          </p:nvPr>
        </p:nvSpPr>
        <p:spPr>
          <a:xfrm>
            <a:off x="16677934" y="1841444"/>
            <a:ext cx="6244884" cy="6244884"/>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03230402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29EAD877-68FA-F74E-83A2-ED72CB7B89B4}"/>
              </a:ext>
            </a:extLst>
          </p:cNvPr>
          <p:cNvSpPr>
            <a:spLocks noGrp="1"/>
          </p:cNvSpPr>
          <p:nvPr>
            <p:ph type="pic" sz="quarter" idx="11"/>
          </p:nvPr>
        </p:nvSpPr>
        <p:spPr>
          <a:xfrm>
            <a:off x="1454832" y="5694987"/>
            <a:ext cx="6244884" cy="6244884"/>
          </a:xfrm>
          <a:prstGeom prst="ellipse">
            <a:avLst/>
          </a:prstGeom>
          <a:solidFill>
            <a:schemeClr val="accent1">
              <a:lumMod val="20000"/>
              <a:lumOff val="80000"/>
            </a:schemeClr>
          </a:solidFill>
        </p:spPr>
        <p:txBody>
          <a:bodyPr/>
          <a:lstStyle/>
          <a:p>
            <a:endParaRPr lang="en-US"/>
          </a:p>
        </p:txBody>
      </p:sp>
      <p:sp>
        <p:nvSpPr>
          <p:cNvPr id="9" name="Picture Placeholder 2">
            <a:extLst>
              <a:ext uri="{FF2B5EF4-FFF2-40B4-BE49-F238E27FC236}">
                <a16:creationId xmlns:a16="http://schemas.microsoft.com/office/drawing/2014/main" id="{2EEADB23-7D28-D342-A7D6-78E2C3DB454C}"/>
              </a:ext>
            </a:extLst>
          </p:cNvPr>
          <p:cNvSpPr>
            <a:spLocks noGrp="1"/>
          </p:cNvSpPr>
          <p:nvPr>
            <p:ph type="pic" sz="quarter" idx="12"/>
          </p:nvPr>
        </p:nvSpPr>
        <p:spPr>
          <a:xfrm>
            <a:off x="9066383" y="5694987"/>
            <a:ext cx="6244884" cy="6244884"/>
          </a:xfrm>
          <a:prstGeom prst="ellipse">
            <a:avLst/>
          </a:prstGeom>
          <a:solidFill>
            <a:schemeClr val="accent1">
              <a:lumMod val="20000"/>
              <a:lumOff val="80000"/>
            </a:schemeClr>
          </a:solidFill>
        </p:spPr>
        <p:txBody>
          <a:bodyPr/>
          <a:lstStyle/>
          <a:p>
            <a:endParaRPr lang="en-US"/>
          </a:p>
        </p:txBody>
      </p:sp>
      <p:sp>
        <p:nvSpPr>
          <p:cNvPr id="10" name="Picture Placeholder 2">
            <a:extLst>
              <a:ext uri="{FF2B5EF4-FFF2-40B4-BE49-F238E27FC236}">
                <a16:creationId xmlns:a16="http://schemas.microsoft.com/office/drawing/2014/main" id="{909322D8-EFCA-4644-BD3C-9AD18B70630A}"/>
              </a:ext>
            </a:extLst>
          </p:cNvPr>
          <p:cNvSpPr>
            <a:spLocks noGrp="1"/>
          </p:cNvSpPr>
          <p:nvPr>
            <p:ph type="pic" sz="quarter" idx="13"/>
          </p:nvPr>
        </p:nvSpPr>
        <p:spPr>
          <a:xfrm>
            <a:off x="16677934" y="5694987"/>
            <a:ext cx="6244884" cy="6244884"/>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87343246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E447B1-5AE6-B645-90AF-454585CE40C6}"/>
              </a:ext>
            </a:extLst>
          </p:cNvPr>
          <p:cNvSpPr>
            <a:spLocks noGrp="1"/>
          </p:cNvSpPr>
          <p:nvPr>
            <p:ph type="pic" sz="quarter" idx="10"/>
          </p:nvPr>
        </p:nvSpPr>
        <p:spPr>
          <a:xfrm>
            <a:off x="10661650" y="0"/>
            <a:ext cx="13716000" cy="13716000"/>
          </a:xfrm>
          <a:prstGeom prst="teardrop">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04236825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6468D7A-452B-B040-9C79-8670612F13F1}"/>
              </a:ext>
            </a:extLst>
          </p:cNvPr>
          <p:cNvSpPr>
            <a:spLocks noGrp="1"/>
          </p:cNvSpPr>
          <p:nvPr>
            <p:ph type="pic" sz="quarter" idx="10"/>
          </p:nvPr>
        </p:nvSpPr>
        <p:spPr>
          <a:xfrm>
            <a:off x="4306887" y="3040062"/>
            <a:ext cx="15763875" cy="15763875"/>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66857435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16E784B-03CF-9A4E-AA13-D9880456E3F0}"/>
              </a:ext>
            </a:extLst>
          </p:cNvPr>
          <p:cNvSpPr>
            <a:spLocks noGrp="1"/>
          </p:cNvSpPr>
          <p:nvPr>
            <p:ph type="pic" sz="quarter" idx="10"/>
          </p:nvPr>
        </p:nvSpPr>
        <p:spPr>
          <a:xfrm>
            <a:off x="0" y="0"/>
            <a:ext cx="24377650" cy="13716000"/>
          </a:xfrm>
          <a:prstGeom prst="rect">
            <a:avLst/>
          </a:prstGeom>
          <a:solidFill>
            <a:schemeClr val="accent1">
              <a:lumMod val="20000"/>
              <a:lumOff val="80000"/>
            </a:schemeClr>
          </a:solidFill>
        </p:spPr>
        <p:txBody>
          <a:bodyPr/>
          <a:lstStyle/>
          <a:p>
            <a:endParaRPr lang="en-US"/>
          </a:p>
        </p:txBody>
      </p:sp>
      <p:sp>
        <p:nvSpPr>
          <p:cNvPr id="3" name="Picture Placeholder 2">
            <a:extLst>
              <a:ext uri="{FF2B5EF4-FFF2-40B4-BE49-F238E27FC236}">
                <a16:creationId xmlns:a16="http://schemas.microsoft.com/office/drawing/2014/main" id="{BED3918F-D51C-E746-BBC6-DBDACC3D61F6}"/>
              </a:ext>
            </a:extLst>
          </p:cNvPr>
          <p:cNvSpPr>
            <a:spLocks noGrp="1"/>
          </p:cNvSpPr>
          <p:nvPr>
            <p:ph type="pic" sz="quarter" idx="11"/>
          </p:nvPr>
        </p:nvSpPr>
        <p:spPr>
          <a:xfrm>
            <a:off x="10089640" y="1193800"/>
            <a:ext cx="4198370" cy="4198370"/>
          </a:xfrm>
          <a:prstGeom prst="ellipse">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25269635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25F2ABE-4232-624D-AC51-C2F23147444D}"/>
              </a:ext>
            </a:extLst>
          </p:cNvPr>
          <p:cNvSpPr>
            <a:spLocks noGrp="1"/>
          </p:cNvSpPr>
          <p:nvPr>
            <p:ph type="pic" sz="quarter" idx="11"/>
          </p:nvPr>
        </p:nvSpPr>
        <p:spPr>
          <a:xfrm>
            <a:off x="1062493" y="3447029"/>
            <a:ext cx="5011171" cy="5011171"/>
          </a:xfrm>
          <a:prstGeom prst="ellipse">
            <a:avLst/>
          </a:prstGeom>
          <a:solidFill>
            <a:schemeClr val="accent1">
              <a:lumMod val="20000"/>
              <a:lumOff val="80000"/>
            </a:schemeClr>
          </a:solidFill>
        </p:spPr>
        <p:txBody>
          <a:bodyPr/>
          <a:lstStyle/>
          <a:p>
            <a:endParaRPr lang="en-US"/>
          </a:p>
        </p:txBody>
      </p:sp>
      <p:sp>
        <p:nvSpPr>
          <p:cNvPr id="3" name="Picture Placeholder 2">
            <a:extLst>
              <a:ext uri="{FF2B5EF4-FFF2-40B4-BE49-F238E27FC236}">
                <a16:creationId xmlns:a16="http://schemas.microsoft.com/office/drawing/2014/main" id="{A7BA233F-200E-2048-96B3-577377141275}"/>
              </a:ext>
            </a:extLst>
          </p:cNvPr>
          <p:cNvSpPr>
            <a:spLocks noGrp="1"/>
          </p:cNvSpPr>
          <p:nvPr>
            <p:ph type="pic" sz="quarter" idx="12"/>
          </p:nvPr>
        </p:nvSpPr>
        <p:spPr>
          <a:xfrm>
            <a:off x="6811926" y="3447029"/>
            <a:ext cx="5011171" cy="5011171"/>
          </a:xfrm>
          <a:prstGeom prst="ellipse">
            <a:avLst/>
          </a:prstGeom>
          <a:solidFill>
            <a:schemeClr val="accent1">
              <a:lumMod val="20000"/>
              <a:lumOff val="80000"/>
            </a:schemeClr>
          </a:solidFill>
        </p:spPr>
        <p:txBody>
          <a:bodyPr/>
          <a:lstStyle/>
          <a:p>
            <a:endParaRPr lang="en-US"/>
          </a:p>
        </p:txBody>
      </p:sp>
      <p:sp>
        <p:nvSpPr>
          <p:cNvPr id="4" name="Picture Placeholder 2">
            <a:extLst>
              <a:ext uri="{FF2B5EF4-FFF2-40B4-BE49-F238E27FC236}">
                <a16:creationId xmlns:a16="http://schemas.microsoft.com/office/drawing/2014/main" id="{9D4375E6-769A-3040-A59D-79DD5926274F}"/>
              </a:ext>
            </a:extLst>
          </p:cNvPr>
          <p:cNvSpPr>
            <a:spLocks noGrp="1"/>
          </p:cNvSpPr>
          <p:nvPr>
            <p:ph type="pic" sz="quarter" idx="13"/>
          </p:nvPr>
        </p:nvSpPr>
        <p:spPr>
          <a:xfrm>
            <a:off x="12561359" y="3447029"/>
            <a:ext cx="5011171" cy="5011171"/>
          </a:xfrm>
          <a:prstGeom prst="ellipse">
            <a:avLst/>
          </a:prstGeom>
          <a:solidFill>
            <a:schemeClr val="accent1">
              <a:lumMod val="20000"/>
              <a:lumOff val="80000"/>
            </a:schemeClr>
          </a:solidFill>
        </p:spPr>
        <p:txBody>
          <a:bodyPr/>
          <a:lstStyle/>
          <a:p>
            <a:endParaRPr lang="en-US"/>
          </a:p>
        </p:txBody>
      </p:sp>
      <p:sp>
        <p:nvSpPr>
          <p:cNvPr id="5" name="Picture Placeholder 2">
            <a:extLst>
              <a:ext uri="{FF2B5EF4-FFF2-40B4-BE49-F238E27FC236}">
                <a16:creationId xmlns:a16="http://schemas.microsoft.com/office/drawing/2014/main" id="{85253B3A-567D-6948-A7B7-82B2A95F896D}"/>
              </a:ext>
            </a:extLst>
          </p:cNvPr>
          <p:cNvSpPr>
            <a:spLocks noGrp="1"/>
          </p:cNvSpPr>
          <p:nvPr>
            <p:ph type="pic" sz="quarter" idx="14"/>
          </p:nvPr>
        </p:nvSpPr>
        <p:spPr>
          <a:xfrm>
            <a:off x="18310791" y="3447029"/>
            <a:ext cx="5011171" cy="5011171"/>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01456907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118C707-0820-094D-A793-154464106E00}"/>
              </a:ext>
            </a:extLst>
          </p:cNvPr>
          <p:cNvSpPr>
            <a:spLocks noGrp="1"/>
          </p:cNvSpPr>
          <p:nvPr>
            <p:ph type="pic" sz="quarter" idx="10"/>
          </p:nvPr>
        </p:nvSpPr>
        <p:spPr>
          <a:xfrm>
            <a:off x="0" y="0"/>
            <a:ext cx="24377650" cy="6858000"/>
          </a:xfrm>
          <a:prstGeom prst="rect">
            <a:avLst/>
          </a:prstGeom>
          <a:solidFill>
            <a:schemeClr val="accent1">
              <a:lumMod val="20000"/>
              <a:lumOff val="80000"/>
            </a:schemeClr>
          </a:solidFill>
        </p:spPr>
        <p:txBody>
          <a:bodyPr/>
          <a:lstStyle/>
          <a:p>
            <a:endParaRPr lang="en-US"/>
          </a:p>
        </p:txBody>
      </p:sp>
      <p:sp>
        <p:nvSpPr>
          <p:cNvPr id="3" name="Picture Placeholder 2">
            <a:extLst>
              <a:ext uri="{FF2B5EF4-FFF2-40B4-BE49-F238E27FC236}">
                <a16:creationId xmlns:a16="http://schemas.microsoft.com/office/drawing/2014/main" id="{855F8D48-BF7D-B44C-8706-F7247A32A75B}"/>
              </a:ext>
            </a:extLst>
          </p:cNvPr>
          <p:cNvSpPr>
            <a:spLocks noGrp="1"/>
          </p:cNvSpPr>
          <p:nvPr>
            <p:ph type="pic" sz="quarter" idx="11"/>
          </p:nvPr>
        </p:nvSpPr>
        <p:spPr>
          <a:xfrm>
            <a:off x="0" y="6858000"/>
            <a:ext cx="24377650" cy="6858000"/>
          </a:xfrm>
          <a:prstGeom prst="rect">
            <a:avLst/>
          </a:prstGeom>
          <a:solidFill>
            <a:schemeClr val="accent2">
              <a:lumMod val="20000"/>
              <a:lumOff val="80000"/>
            </a:schemeClr>
          </a:solidFill>
        </p:spPr>
        <p:txBody>
          <a:bodyPr/>
          <a:lstStyle/>
          <a:p>
            <a:endParaRPr lang="en-US"/>
          </a:p>
        </p:txBody>
      </p:sp>
    </p:spTree>
    <p:extLst>
      <p:ext uri="{BB962C8B-B14F-4D97-AF65-F5344CB8AC3E}">
        <p14:creationId xmlns:p14="http://schemas.microsoft.com/office/powerpoint/2010/main" val="338631359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51102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74591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1CFAACD-CA23-E942-B52C-1C77106EA973}"/>
              </a:ext>
            </a:extLst>
          </p:cNvPr>
          <p:cNvSpPr>
            <a:spLocks noGrp="1"/>
          </p:cNvSpPr>
          <p:nvPr>
            <p:ph type="pic" sz="quarter" idx="10"/>
          </p:nvPr>
        </p:nvSpPr>
        <p:spPr>
          <a:xfrm>
            <a:off x="3378200" y="3962400"/>
            <a:ext cx="5791200" cy="5791200"/>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51250405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34319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35131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21394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53495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7444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78973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60029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1765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31377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0331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E368DD-A1B0-B149-897B-32B53CFA35D4}"/>
              </a:ext>
            </a:extLst>
          </p:cNvPr>
          <p:cNvSpPr>
            <a:spLocks noGrp="1"/>
          </p:cNvSpPr>
          <p:nvPr>
            <p:ph type="pic" sz="quarter" idx="10"/>
          </p:nvPr>
        </p:nvSpPr>
        <p:spPr>
          <a:xfrm>
            <a:off x="0" y="0"/>
            <a:ext cx="12188825" cy="13716000"/>
          </a:xfrm>
          <a:prstGeom prst="rect">
            <a:avLst/>
          </a:prstGeom>
          <a:solidFill>
            <a:schemeClr val="accent1">
              <a:lumMod val="20000"/>
              <a:lumOff val="80000"/>
            </a:schemeClr>
          </a:solidFill>
        </p:spPr>
        <p:txBody>
          <a:bodyPr/>
          <a:lstStyle/>
          <a:p>
            <a:endParaRPr lang="en-US"/>
          </a:p>
        </p:txBody>
      </p:sp>
      <p:sp>
        <p:nvSpPr>
          <p:cNvPr id="7" name="Picture Placeholder 2">
            <a:extLst>
              <a:ext uri="{FF2B5EF4-FFF2-40B4-BE49-F238E27FC236}">
                <a16:creationId xmlns:a16="http://schemas.microsoft.com/office/drawing/2014/main" id="{FF784BCD-CE9D-2E4E-8A6E-589F03F3CC5D}"/>
              </a:ext>
            </a:extLst>
          </p:cNvPr>
          <p:cNvSpPr>
            <a:spLocks noGrp="1"/>
          </p:cNvSpPr>
          <p:nvPr>
            <p:ph type="pic" sz="quarter" idx="11"/>
          </p:nvPr>
        </p:nvSpPr>
        <p:spPr>
          <a:xfrm>
            <a:off x="12188825" y="0"/>
            <a:ext cx="12188825" cy="13716000"/>
          </a:xfrm>
          <a:prstGeom prst="rect">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2821324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62813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91722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04806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5661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7479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5723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92097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44881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142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2450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99046A-901D-4346-A936-88E5EF502D58}"/>
              </a:ext>
            </a:extLst>
          </p:cNvPr>
          <p:cNvSpPr>
            <a:spLocks noGrp="1"/>
          </p:cNvSpPr>
          <p:nvPr>
            <p:ph type="pic" sz="quarter" idx="10"/>
          </p:nvPr>
        </p:nvSpPr>
        <p:spPr>
          <a:xfrm>
            <a:off x="-3200401" y="-2247900"/>
            <a:ext cx="18211800" cy="18211800"/>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83838102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74773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78874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3297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88044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91448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35593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37324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41207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52196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FEC809A-9EE0-0241-80EC-CAEF6D69FC8C}"/>
              </a:ext>
            </a:extLst>
          </p:cNvPr>
          <p:cNvSpPr>
            <a:spLocks noGrp="1"/>
          </p:cNvSpPr>
          <p:nvPr>
            <p:ph type="pic" sz="quarter" idx="10"/>
          </p:nvPr>
        </p:nvSpPr>
        <p:spPr>
          <a:xfrm>
            <a:off x="1" y="0"/>
            <a:ext cx="8294914" cy="13716000"/>
          </a:xfrm>
          <a:prstGeom prst="rect">
            <a:avLst/>
          </a:prstGeom>
          <a:solidFill>
            <a:schemeClr val="accent1">
              <a:lumMod val="20000"/>
              <a:lumOff val="80000"/>
            </a:schemeClr>
          </a:solidFill>
        </p:spPr>
        <p:txBody>
          <a:bodyPr/>
          <a:lstStyle/>
          <a:p>
            <a:endParaRPr lang="en-US"/>
          </a:p>
        </p:txBody>
      </p:sp>
      <p:sp>
        <p:nvSpPr>
          <p:cNvPr id="7" name="Picture Placeholder 2">
            <a:extLst>
              <a:ext uri="{FF2B5EF4-FFF2-40B4-BE49-F238E27FC236}">
                <a16:creationId xmlns:a16="http://schemas.microsoft.com/office/drawing/2014/main" id="{9442A96B-4130-3F4D-AADC-B79BF76A7ABD}"/>
              </a:ext>
            </a:extLst>
          </p:cNvPr>
          <p:cNvSpPr>
            <a:spLocks noGrp="1"/>
          </p:cNvSpPr>
          <p:nvPr>
            <p:ph type="pic" sz="quarter" idx="11"/>
          </p:nvPr>
        </p:nvSpPr>
        <p:spPr>
          <a:xfrm>
            <a:off x="16082736" y="0"/>
            <a:ext cx="8294914" cy="13716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59525811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1BA0400-97AC-CD4E-A517-E650A7A7CB89}"/>
              </a:ext>
            </a:extLst>
          </p:cNvPr>
          <p:cNvSpPr>
            <a:spLocks noGrp="1"/>
          </p:cNvSpPr>
          <p:nvPr>
            <p:ph type="pic" sz="quarter" idx="10"/>
          </p:nvPr>
        </p:nvSpPr>
        <p:spPr>
          <a:xfrm>
            <a:off x="0" y="0"/>
            <a:ext cx="15951200" cy="13716000"/>
          </a:xfrm>
          <a:prstGeom prst="rect">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67285930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A7ECD0-C2BF-A344-9963-C12814AFB133}"/>
              </a:ext>
            </a:extLst>
          </p:cNvPr>
          <p:cNvSpPr>
            <a:spLocks noGrp="1"/>
          </p:cNvSpPr>
          <p:nvPr>
            <p:ph type="pic" sz="quarter" idx="10"/>
          </p:nvPr>
        </p:nvSpPr>
        <p:spPr>
          <a:xfrm>
            <a:off x="4306887" y="-1023938"/>
            <a:ext cx="15763875" cy="15763875"/>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22235983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490A0E19-7C0C-5844-B183-4DACF7E92EB7}"/>
              </a:ext>
            </a:extLst>
          </p:cNvPr>
          <p:cNvSpPr>
            <a:spLocks noGrp="1"/>
          </p:cNvSpPr>
          <p:nvPr>
            <p:ph type="pic" sz="quarter" idx="10"/>
          </p:nvPr>
        </p:nvSpPr>
        <p:spPr>
          <a:xfrm>
            <a:off x="12714287" y="-1023938"/>
            <a:ext cx="15763875" cy="15763875"/>
          </a:xfrm>
          <a:prstGeom prst="ellipse">
            <a:avLst/>
          </a:prstGeom>
          <a:solidFill>
            <a:schemeClr val="accent1">
              <a:lumMod val="20000"/>
              <a:lumOff val="80000"/>
            </a:schemeClr>
          </a:solidFill>
        </p:spPr>
        <p:txBody>
          <a:bodyPr/>
          <a:lstStyle/>
          <a:p>
            <a:endParaRPr lang="en-US"/>
          </a:p>
        </p:txBody>
      </p:sp>
      <p:sp>
        <p:nvSpPr>
          <p:cNvPr id="6" name="Picture Placeholder 2">
            <a:extLst>
              <a:ext uri="{FF2B5EF4-FFF2-40B4-BE49-F238E27FC236}">
                <a16:creationId xmlns:a16="http://schemas.microsoft.com/office/drawing/2014/main" id="{81E2C392-E045-C24E-A7D3-F16D8ED7948C}"/>
              </a:ext>
            </a:extLst>
          </p:cNvPr>
          <p:cNvSpPr>
            <a:spLocks noGrp="1"/>
          </p:cNvSpPr>
          <p:nvPr>
            <p:ph type="pic" sz="quarter" idx="11"/>
          </p:nvPr>
        </p:nvSpPr>
        <p:spPr>
          <a:xfrm>
            <a:off x="-2159226" y="3820206"/>
            <a:ext cx="12149137" cy="12149137"/>
          </a:xfrm>
          <a:prstGeom prst="ellipse">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96911918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154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717" r:id="rId24"/>
    <p:sldLayoutId id="2147483718"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google.com/maps/d/viewer?mid=18vKag-dTa11TYLNE6DC85CEn-XLj6P8&amp;ll=30.245968049945024%2C-93.27751177268291&amp;z=1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google.com/maps/d/viewer?mid=18vKag-dTa11TYLNE6DC85CEn-XLj6P8&amp;ll=30.245968049945024%2C-93.27751177268291&amp;z=1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google.com/maps/d/viewer?mid=18vKag-dTa11TYLNE6DC85CEn-XLj6P8&amp;ll=30.245968049945024%2C-93.27751177268291&amp;z=1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google.com/maps/d/viewer?mid=18vKag-dTa11TYLNE6DC85CEn-XLj6P8&amp;ll=30.245968049945024%2C-93.27751177268291&amp;z=1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hyperlink" Target="https://nam04.safelinks.protection.outlook.com/?url=https%3A%2F%2Furldefense.com%2Fv3%2F__http%3A%2F%2Fyoutube.com%2Fwatch%3Fv%3DKt070dKdkTc%26embeds_referring_euri%3Dhttps*3A*2F*2Fsdeasement.org*2F%26source_ve_path%3DMjM4NTE__%3BJSUlJQ!!IIed8l2J2Mno!fb5WxIqglcrgUHLjOhv-f04ELF2p5N_PrucFANo3blr7GtXEO_pcxdrewzX30UQDgANJ2bqvmH0zmCRIDxO_7g%24&amp;data=05%7C02%7Czdjenohan%40earthjustice.org%7Ce286a4f2110f4c73de4a08de0c1b4d07%7Cadedb458e8e34c4e9bedfa792af66cb6%7C0%7C0%7C638961508559694078%7CUnknown%7CTWFpbGZsb3d8eyJFbXB0eU1hcGkiOnRydWUsIlYiOiIwLjAuMDAwMCIsIlAiOiJXaW4zMiIsIkFOIjoiTWFpbCIsIldUIjoyfQ%3D%3D%7C0%7C%7C%7C&amp;sdata=Fp13Q96rTAB7kkCmJQUqe6j2%2FDsoKuh6HpmEb8lF7t0%3D&amp;reserved=0" TargetMode="External"/><Relationship Id="rId3" Type="http://schemas.openxmlformats.org/officeDocument/2006/relationships/image" Target="../media/image22.jpeg"/><Relationship Id="rId7" Type="http://schemas.openxmlformats.org/officeDocument/2006/relationships/hyperlink" Target="https://nam04.safelinks.protection.outlook.com/?url=https%3A%2F%2Furldefense.com%2Fv3%2F__https%3A%2F%2Findianaactionteam.org%2F__%3B!!IIed8l2J2Mno!fb5WxIqglcrgUHLjOhv-f04ELF2p5N_PrucFANo3blr7GtXEO_pcxdrewzX30UQDgANJ2bqvmH0zmCTreuePpw%24&amp;data=05%7C02%7Czdjenohan%40earthjustice.org%7Ce286a4f2110f4c73de4a08de0c1b4d07%7Cadedb458e8e34c4e9bedfa792af66cb6%7C0%7C0%7C638961508559665216%7CUnknown%7CTWFpbGZsb3d8eyJFbXB0eU1hcGkiOnRydWUsIlYiOiIwLjAuMDAwMCIsIlAiOiJXaW4zMiIsIkFOIjoiTWFpbCIsIldUIjoyfQ%3D%3D%7C0%7C%7C%7C&amp;sdata=v3hzEBY1w5EZl5B8H0cWGT10q1bDfqCU9YpabA09geE%3D&amp;reserved=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nam04.safelinks.protection.outlook.com/?url=https%3A%2F%2Furldefense.com%2Fv3%2F__https%3A%2F%2Fwww.txeasement.org%2F__%3B!!IIed8l2J2Mno!fb5WxIqglcrgUHLjOhv-f04ELF2p5N_PrucFANo3blr7GtXEO_pcxdrewzX30UQDgANJ2bqvmH0zmCQO3-xeCQ%24&amp;data=05%7C02%7Czdjenohan%40earthjustice.org%7Ce286a4f2110f4c73de4a08de0c1b4d07%7Cadedb458e8e34c4e9bedfa792af66cb6%7C0%7C0%7C638961508559629173%7CUnknown%7CTWFpbGZsb3d8eyJFbXB0eU1hcGkiOnRydWUsIlYiOiIwLjAuMDAwMCIsIlAiOiJXaW4zMiIsIkFOIjoiTWFpbCIsIldUIjoyfQ%3D%3D%7C0%7C%7C%7C&amp;sdata=mA4zNh0ZJCtVv88WDCJnwM8sW3Lu9eVwgXtKap5UFBU%3D&amp;reserved=0" TargetMode="External"/><Relationship Id="rId5" Type="http://schemas.openxmlformats.org/officeDocument/2006/relationships/hyperlink" Target="https://drive.google.com/file/d/1gB-tLprmggC00NMm9VMG75EpodyE4zn5/view" TargetMode="External"/><Relationship Id="rId10" Type="http://schemas.openxmlformats.org/officeDocument/2006/relationships/image" Target="../media/image3.png"/><Relationship Id="rId4" Type="http://schemas.openxmlformats.org/officeDocument/2006/relationships/hyperlink" Target="https://docs.google.com/document/d/1BMWGSIUBdvpf_iJbttjUTfoJkZ-cfdue5XM_johtLXw/edit?tab=t.0" TargetMode="External"/><Relationship Id="rId9" Type="http://schemas.openxmlformats.org/officeDocument/2006/relationships/hyperlink" Target="https://nam04.safelinks.protection.outlook.com/?url=https%3A%2F%2Furldefense.com%2Fv3%2F__https%3A%2F%2Findianaactionteam.org%2Fnews%2Fhoosiers-guide-to-carbon-capture-amp-storage__%3B!!IIed8l2J2Mno!fb5WxIqglcrgUHLjOhv-f04ELF2p5N_PrucFANo3blr7GtXEO_pcxdrewzX30UQDgANJ2bqvmH0zmCSfifLVWQ%24&amp;data=05%7C02%7Czdjenohan%40earthjustice.org%7Ce286a4f2110f4c73de4a08de0c1b4d07%7Cadedb458e8e34c4e9bedfa792af66cb6%7C0%7C0%7C638961508559716679%7CUnknown%7CTWFpbGZsb3d8eyJFbXB0eU1hcGkiOnRydWUsIlYiOiIwLjAuMDAwMCIsIlAiOiJXaW4zMiIsIkFOIjoiTWFpbCIsIldUIjoyfQ%3D%3D%7C0%7C%7C%7C&amp;sdata=NIvzy4WUJg8C0zLyWT4oQnrciBUSKXTzhO1a2iIbqSM%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lakecharlesmethanol.com/lake-charles"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GIXeWktiWU"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google.com/maps/d/viewer?mid=18vKag-dTa11TYLNE6DC85CEn-XLj6P8&amp;ll=30.245968049945024%2C-93.27751177268291&amp;z=1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erial of forest and lake">
            <a:extLst>
              <a:ext uri="{FF2B5EF4-FFF2-40B4-BE49-F238E27FC236}">
                <a16:creationId xmlns:a16="http://schemas.microsoft.com/office/drawing/2014/main" id="{FA3158D5-0F8E-49E5-86B0-C76937301CCA}"/>
              </a:ext>
            </a:extLst>
          </p:cNvPr>
          <p:cNvPicPr>
            <a:picLocks noGrp="1" noChangeAspect="1"/>
          </p:cNvPicPr>
          <p:nvPr>
            <p:ph type="pic" sz="quarter" idx="10"/>
          </p:nvPr>
        </p:nvPicPr>
        <p:blipFill>
          <a:blip r:embed="rId3"/>
          <a:srcRect t="7758" b="7758"/>
          <a:stretch/>
        </p:blipFill>
        <p:spPr>
          <a:xfrm>
            <a:off x="-2" y="0"/>
            <a:ext cx="24377650" cy="13715999"/>
          </a:xfrm>
        </p:spPr>
      </p:pic>
      <p:sp>
        <p:nvSpPr>
          <p:cNvPr id="7" name="Rectangle 6">
            <a:extLst>
              <a:ext uri="{FF2B5EF4-FFF2-40B4-BE49-F238E27FC236}">
                <a16:creationId xmlns:a16="http://schemas.microsoft.com/office/drawing/2014/main" id="{F9EAC1FC-E916-F34E-A3DD-76C7B92AAAF2}"/>
              </a:ext>
            </a:extLst>
          </p:cNvPr>
          <p:cNvSpPr/>
          <p:nvPr/>
        </p:nvSpPr>
        <p:spPr>
          <a:xfrm>
            <a:off x="4405744" y="2944067"/>
            <a:ext cx="15233073" cy="7827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C8DFCB-9826-2A4E-8272-32F5DDFD10AB}"/>
              </a:ext>
            </a:extLst>
          </p:cNvPr>
          <p:cNvSpPr txBox="1"/>
          <p:nvPr/>
        </p:nvSpPr>
        <p:spPr>
          <a:xfrm>
            <a:off x="5175115" y="3550705"/>
            <a:ext cx="13891097" cy="3139321"/>
          </a:xfrm>
          <a:prstGeom prst="rect">
            <a:avLst/>
          </a:prstGeom>
          <a:noFill/>
        </p:spPr>
        <p:txBody>
          <a:bodyPr wrap="square" lIns="91440" tIns="45720" rIns="91440" bIns="45720" rtlCol="0" anchor="t">
            <a:spAutoFit/>
          </a:bodyPr>
          <a:lstStyle/>
          <a:p>
            <a:pPr algn="ctr"/>
            <a:r>
              <a:rPr lang="en-US" sz="6600" spc="600">
                <a:solidFill>
                  <a:schemeClr val="bg1"/>
                </a:solidFill>
                <a:latin typeface="Aptos ExtraBold"/>
                <a:ea typeface="Montserrat" charset="0"/>
                <a:cs typeface="Montserrat" charset="0"/>
              </a:rPr>
              <a:t>Overview of the proposed facility and CO2 pipeline:</a:t>
            </a:r>
          </a:p>
          <a:p>
            <a:pPr algn="ctr"/>
            <a:r>
              <a:rPr lang="en-US" sz="6600" spc="600">
                <a:solidFill>
                  <a:schemeClr val="bg1"/>
                </a:solidFill>
                <a:latin typeface="Aptos ExtraBold" panose="020B0004020202020204" pitchFamily="34" charset="0"/>
                <a:ea typeface="Montserrat" charset="0"/>
                <a:cs typeface="Montserrat" charset="0"/>
              </a:rPr>
              <a:t>Lake Charles Methanol II, LLC</a:t>
            </a:r>
          </a:p>
        </p:txBody>
      </p:sp>
      <p:sp>
        <p:nvSpPr>
          <p:cNvPr id="5" name="TextBox 4">
            <a:extLst>
              <a:ext uri="{FF2B5EF4-FFF2-40B4-BE49-F238E27FC236}">
                <a16:creationId xmlns:a16="http://schemas.microsoft.com/office/drawing/2014/main" id="{FE2779D3-886E-AC4A-9C50-E86E3B863A7D}"/>
              </a:ext>
            </a:extLst>
          </p:cNvPr>
          <p:cNvSpPr txBox="1"/>
          <p:nvPr/>
        </p:nvSpPr>
        <p:spPr>
          <a:xfrm>
            <a:off x="6700480" y="7318684"/>
            <a:ext cx="10643619" cy="1077218"/>
          </a:xfrm>
          <a:prstGeom prst="rect">
            <a:avLst/>
          </a:prstGeom>
          <a:noFill/>
        </p:spPr>
        <p:txBody>
          <a:bodyPr wrap="none" rtlCol="0">
            <a:spAutoFit/>
          </a:bodyPr>
          <a:lstStyle/>
          <a:p>
            <a:pPr algn="ctr"/>
            <a:r>
              <a:rPr lang="en-US" sz="3200" spc="1800">
                <a:solidFill>
                  <a:schemeClr val="bg1"/>
                </a:solidFill>
                <a:latin typeface="Aptos SemiBold" panose="020B0004020202020204" pitchFamily="34" charset="0"/>
                <a:ea typeface="Montserrat" charset="0"/>
                <a:cs typeface="Montserrat" charset="0"/>
              </a:rPr>
              <a:t>ZORA DJENOHAN</a:t>
            </a:r>
          </a:p>
          <a:p>
            <a:pPr algn="ctr"/>
            <a:r>
              <a:rPr lang="en-US" sz="3200" spc="1800">
                <a:solidFill>
                  <a:schemeClr val="bg1"/>
                </a:solidFill>
                <a:latin typeface="Aptos SemiBold" panose="020B0004020202020204" pitchFamily="34" charset="0"/>
                <a:ea typeface="Montserrat" charset="0"/>
                <a:cs typeface="Montserrat" charset="0"/>
              </a:rPr>
              <a:t>Senior Associate Attorney</a:t>
            </a:r>
          </a:p>
        </p:txBody>
      </p:sp>
      <p:pic>
        <p:nvPicPr>
          <p:cNvPr id="12" name="Picture 11" descr="A black and white sign with white letters&#10;&#10;Description automatically generated">
            <a:extLst>
              <a:ext uri="{FF2B5EF4-FFF2-40B4-BE49-F238E27FC236}">
                <a16:creationId xmlns:a16="http://schemas.microsoft.com/office/drawing/2014/main" id="{FE4B93F5-1243-0FBC-4598-1202D85D9F08}"/>
              </a:ext>
            </a:extLst>
          </p:cNvPr>
          <p:cNvPicPr>
            <a:picLocks noChangeAspect="1"/>
          </p:cNvPicPr>
          <p:nvPr/>
        </p:nvPicPr>
        <p:blipFill>
          <a:blip r:embed="rId4"/>
          <a:stretch>
            <a:fillRect/>
          </a:stretch>
        </p:blipFill>
        <p:spPr>
          <a:xfrm>
            <a:off x="9686906" y="9318622"/>
            <a:ext cx="4670745" cy="938805"/>
          </a:xfrm>
          <a:prstGeom prst="rect">
            <a:avLst/>
          </a:prstGeom>
        </p:spPr>
      </p:pic>
      <p:grpSp>
        <p:nvGrpSpPr>
          <p:cNvPr id="13" name="Group 12">
            <a:extLst>
              <a:ext uri="{FF2B5EF4-FFF2-40B4-BE49-F238E27FC236}">
                <a16:creationId xmlns:a16="http://schemas.microsoft.com/office/drawing/2014/main" id="{3F7EC148-9534-CD2E-F44A-F04F2E454F9E}"/>
              </a:ext>
            </a:extLst>
          </p:cNvPr>
          <p:cNvGrpSpPr>
            <a:grpSpLocks noGrp="1" noUngrp="1" noRot="1" noMove="1" noResize="1"/>
          </p:cNvGrpSpPr>
          <p:nvPr/>
        </p:nvGrpSpPr>
        <p:grpSpPr>
          <a:xfrm>
            <a:off x="-1" y="0"/>
            <a:ext cx="24377649" cy="210193"/>
            <a:chOff x="1" y="9963150"/>
            <a:chExt cx="24377649" cy="263572"/>
          </a:xfrm>
        </p:grpSpPr>
        <p:sp>
          <p:nvSpPr>
            <p:cNvPr id="14" name="Rectangle 13">
              <a:extLst>
                <a:ext uri="{FF2B5EF4-FFF2-40B4-BE49-F238E27FC236}">
                  <a16:creationId xmlns:a16="http://schemas.microsoft.com/office/drawing/2014/main" id="{B936E004-6A7C-4783-A001-9273859AEB7F}"/>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5" name="Rectangle 14">
              <a:extLst>
                <a:ext uri="{FF2B5EF4-FFF2-40B4-BE49-F238E27FC236}">
                  <a16:creationId xmlns:a16="http://schemas.microsoft.com/office/drawing/2014/main" id="{F26F1BBA-6952-7736-4FF8-EA73804C37AE}"/>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6" name="Rectangle 15">
              <a:extLst>
                <a:ext uri="{FF2B5EF4-FFF2-40B4-BE49-F238E27FC236}">
                  <a16:creationId xmlns:a16="http://schemas.microsoft.com/office/drawing/2014/main" id="{B3D1085D-4DD9-38DB-E599-C0BEFE4553FE}"/>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7" name="Rectangle 16">
              <a:extLst>
                <a:ext uri="{FF2B5EF4-FFF2-40B4-BE49-F238E27FC236}">
                  <a16:creationId xmlns:a16="http://schemas.microsoft.com/office/drawing/2014/main" id="{D17C5A20-5C54-38F8-ECCF-83596FA790D6}"/>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spTree>
    <p:extLst>
      <p:ext uri="{BB962C8B-B14F-4D97-AF65-F5344CB8AC3E}">
        <p14:creationId xmlns:p14="http://schemas.microsoft.com/office/powerpoint/2010/main" val="903604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A66F5B-3DE8-8DA6-FCE9-A70AE814F2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E712DD-A924-F8BF-4264-14EA1182B20E}"/>
              </a:ext>
            </a:extLst>
          </p:cNvPr>
          <p:cNvSpPr txBox="1"/>
          <p:nvPr/>
        </p:nvSpPr>
        <p:spPr>
          <a:xfrm>
            <a:off x="1104040" y="518294"/>
            <a:ext cx="19399752" cy="1200329"/>
          </a:xfrm>
          <a:prstGeom prst="rect">
            <a:avLst/>
          </a:prstGeom>
          <a:noFill/>
        </p:spPr>
        <p:txBody>
          <a:bodyPr wrap="square" rtlCol="0">
            <a:spAutoFit/>
          </a:bodyPr>
          <a:lstStyle/>
          <a:p>
            <a:r>
              <a:rPr kumimoji="0" lang="en-US" sz="7200" b="0" i="0" u="none" strike="noStrike" kern="1200" cap="none" spc="0" normalizeH="0" baseline="0" noProof="0" dirty="0">
                <a:ln>
                  <a:noFill/>
                </a:ln>
                <a:solidFill>
                  <a:srgbClr val="70AD47"/>
                </a:solidFill>
                <a:effectLst/>
                <a:uLnTx/>
                <a:uFillTx/>
                <a:latin typeface="Aptos ExtraBold" panose="020B0004020202020204" pitchFamily="34" charset="0"/>
                <a:ea typeface="Montserrat Light" charset="0"/>
                <a:cs typeface="Montserrat Light" charset="0"/>
              </a:rPr>
              <a:t>CO</a:t>
            </a:r>
            <a:r>
              <a:rPr kumimoji="0" lang="en-US" sz="7200" b="0" i="0" u="none" strike="noStrike" kern="1200" cap="none" spc="0" normalizeH="0" baseline="-25000" noProof="0" dirty="0">
                <a:ln>
                  <a:noFill/>
                </a:ln>
                <a:solidFill>
                  <a:srgbClr val="70AD47"/>
                </a:solidFill>
                <a:effectLst/>
                <a:uLnTx/>
                <a:uFillTx/>
                <a:latin typeface="Aptos ExtraBold" panose="020B0004020202020204" pitchFamily="34" charset="0"/>
                <a:ea typeface="+mn-ea"/>
                <a:cs typeface="+mn-cs"/>
              </a:rPr>
              <a:t>2</a:t>
            </a:r>
            <a:r>
              <a:rPr lang="en-US" sz="6600" dirty="0">
                <a:solidFill>
                  <a:srgbClr val="96CA4E"/>
                </a:solidFill>
                <a:latin typeface="Aptos ExtraBold" panose="020B0004020202020204" pitchFamily="34" charset="0"/>
                <a:ea typeface="Montserrat" charset="0"/>
                <a:cs typeface="Montserrat" charset="0"/>
              </a:rPr>
              <a:t> Pipeline proposed route</a:t>
            </a:r>
          </a:p>
        </p:txBody>
      </p:sp>
      <p:grpSp>
        <p:nvGrpSpPr>
          <p:cNvPr id="25" name="Group 24">
            <a:extLst>
              <a:ext uri="{FF2B5EF4-FFF2-40B4-BE49-F238E27FC236}">
                <a16:creationId xmlns:a16="http://schemas.microsoft.com/office/drawing/2014/main" id="{988A50B4-C97C-FD37-D54E-49453B97A80D}"/>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F4A1DB32-E4D8-15C0-681A-0282B82F2D5F}"/>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D9D1FB52-4F65-913F-C3BD-321D6ADF1346}"/>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B583997B-053C-5835-40E8-A2B51C468006}"/>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4D202911-9C62-EBA6-59E5-2D2EFC86F329}"/>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752B9719-91ED-268D-2F41-17475F3EC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0F5E7892-5677-A740-CE07-932E846CC20A}"/>
              </a:ext>
            </a:extLst>
          </p:cNvPr>
          <p:cNvSpPr txBox="1"/>
          <p:nvPr/>
        </p:nvSpPr>
        <p:spPr>
          <a:xfrm>
            <a:off x="502649" y="12520122"/>
            <a:ext cx="23372350" cy="1200072"/>
          </a:xfrm>
          <a:prstGeom prst="rect">
            <a:avLst/>
          </a:prstGeom>
          <a:noFill/>
        </p:spPr>
        <p:txBody>
          <a:bodyPr wrap="square" rtlCol="0">
            <a:spAutoFit/>
          </a:bodyPr>
          <a:lstStyle/>
          <a:p>
            <a:r>
              <a:rPr lang="en-US">
                <a:solidFill>
                  <a:schemeClr val="bg1"/>
                </a:solidFill>
              </a:rPr>
              <a:t>Map from Scott Eustis, Healthy Gulf. Additional link to explore: </a:t>
            </a:r>
            <a:r>
              <a:rPr lang="en-US">
                <a:solidFill>
                  <a:schemeClr val="bg1"/>
                </a:solidFill>
                <a:hlinkClick r:id="rId4"/>
              </a:rPr>
              <a:t>https://www.google.com/maps/d/viewer?mid=18vKag-dTa11TYLNE6DC85CEn-XLj6P8&amp;ll=30.245968049945024%2C-93.27751177268291&amp;z=12</a:t>
            </a:r>
            <a:r>
              <a:rPr lang="en-US">
                <a:solidFill>
                  <a:schemeClr val="bg1"/>
                </a:solidFill>
              </a:rPr>
              <a:t> </a:t>
            </a:r>
          </a:p>
        </p:txBody>
      </p:sp>
      <p:pic>
        <p:nvPicPr>
          <p:cNvPr id="10" name="Picture 9">
            <a:extLst>
              <a:ext uri="{FF2B5EF4-FFF2-40B4-BE49-F238E27FC236}">
                <a16:creationId xmlns:a16="http://schemas.microsoft.com/office/drawing/2014/main" id="{EED8ECD5-E16D-6DEE-C38E-0C60C13C4296}"/>
              </a:ext>
            </a:extLst>
          </p:cNvPr>
          <p:cNvPicPr>
            <a:picLocks noChangeAspect="1"/>
          </p:cNvPicPr>
          <p:nvPr/>
        </p:nvPicPr>
        <p:blipFill>
          <a:blip r:embed="rId5"/>
          <a:stretch>
            <a:fillRect/>
          </a:stretch>
        </p:blipFill>
        <p:spPr>
          <a:xfrm>
            <a:off x="2665379" y="1780861"/>
            <a:ext cx="18054536" cy="10744862"/>
          </a:xfrm>
          <a:prstGeom prst="rect">
            <a:avLst/>
          </a:prstGeom>
        </p:spPr>
      </p:pic>
    </p:spTree>
    <p:extLst>
      <p:ext uri="{BB962C8B-B14F-4D97-AF65-F5344CB8AC3E}">
        <p14:creationId xmlns:p14="http://schemas.microsoft.com/office/powerpoint/2010/main" val="173365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B79D1F-5DB6-215F-B798-DAD49D431E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6260C3-727A-77B6-2EED-8C81CFBC9318}"/>
              </a:ext>
            </a:extLst>
          </p:cNvPr>
          <p:cNvSpPr txBox="1"/>
          <p:nvPr/>
        </p:nvSpPr>
        <p:spPr>
          <a:xfrm>
            <a:off x="1104040" y="518294"/>
            <a:ext cx="19399752" cy="1200329"/>
          </a:xfrm>
          <a:prstGeom prst="rect">
            <a:avLst/>
          </a:prstGeom>
          <a:noFill/>
        </p:spPr>
        <p:txBody>
          <a:bodyPr wrap="square" rtlCol="0">
            <a:spAutoFit/>
          </a:bodyPr>
          <a:lstStyle/>
          <a:p>
            <a:r>
              <a:rPr kumimoji="0" lang="en-US" sz="7200" b="0" i="0" u="none" strike="noStrike" kern="1200" cap="none" spc="0" normalizeH="0" baseline="0" noProof="0" dirty="0">
                <a:ln>
                  <a:noFill/>
                </a:ln>
                <a:solidFill>
                  <a:srgbClr val="70AD47"/>
                </a:solidFill>
                <a:effectLst/>
                <a:uLnTx/>
                <a:uFillTx/>
                <a:latin typeface="Aptos ExtraBold" panose="020B0004020202020204" pitchFamily="34" charset="0"/>
                <a:ea typeface="Montserrat Light" charset="0"/>
                <a:cs typeface="Montserrat Light" charset="0"/>
              </a:rPr>
              <a:t>CO</a:t>
            </a:r>
            <a:r>
              <a:rPr kumimoji="0" lang="en-US" sz="7200" b="0" i="0" u="none" strike="noStrike" kern="1200" cap="none" spc="0" normalizeH="0" baseline="-25000" noProof="0" dirty="0">
                <a:ln>
                  <a:noFill/>
                </a:ln>
                <a:solidFill>
                  <a:srgbClr val="70AD47"/>
                </a:solidFill>
                <a:effectLst/>
                <a:uLnTx/>
                <a:uFillTx/>
                <a:latin typeface="Aptos ExtraBold" panose="020B0004020202020204" pitchFamily="34" charset="0"/>
                <a:ea typeface="+mn-ea"/>
                <a:cs typeface="+mn-cs"/>
              </a:rPr>
              <a:t>2  </a:t>
            </a:r>
            <a:r>
              <a:rPr lang="en-US" sz="6600" dirty="0">
                <a:solidFill>
                  <a:srgbClr val="96CA4E"/>
                </a:solidFill>
                <a:latin typeface="Aptos ExtraBold" panose="020B0004020202020204" pitchFamily="34" charset="0"/>
                <a:ea typeface="Montserrat" charset="0"/>
                <a:cs typeface="Montserrat" charset="0"/>
              </a:rPr>
              <a:t>Pipeline proposed route</a:t>
            </a:r>
          </a:p>
        </p:txBody>
      </p:sp>
      <p:grpSp>
        <p:nvGrpSpPr>
          <p:cNvPr id="25" name="Group 24">
            <a:extLst>
              <a:ext uri="{FF2B5EF4-FFF2-40B4-BE49-F238E27FC236}">
                <a16:creationId xmlns:a16="http://schemas.microsoft.com/office/drawing/2014/main" id="{4C097C80-924E-FDD2-CC77-FA22501F17CC}"/>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93A5D2F5-6E2B-B3E7-064A-BCDE4ECFA906}"/>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40A3BCB6-5436-8CEF-5502-D57048338459}"/>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279F9896-E78D-EBBF-18FF-4231F208A1DB}"/>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9E12A890-AD5C-35EF-BF87-B9AF491C9DE7}"/>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B5150C1C-F2AE-558E-6ED1-AB52AA7BA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C95B56BF-729D-3A2E-0139-B6636A516805}"/>
              </a:ext>
            </a:extLst>
          </p:cNvPr>
          <p:cNvSpPr txBox="1"/>
          <p:nvPr/>
        </p:nvSpPr>
        <p:spPr>
          <a:xfrm>
            <a:off x="502649" y="12520122"/>
            <a:ext cx="23372350" cy="1200072"/>
          </a:xfrm>
          <a:prstGeom prst="rect">
            <a:avLst/>
          </a:prstGeom>
          <a:noFill/>
        </p:spPr>
        <p:txBody>
          <a:bodyPr wrap="square" rtlCol="0">
            <a:spAutoFit/>
          </a:bodyPr>
          <a:lstStyle/>
          <a:p>
            <a:r>
              <a:rPr lang="en-US">
                <a:solidFill>
                  <a:schemeClr val="bg1"/>
                </a:solidFill>
              </a:rPr>
              <a:t>Map from Scott Eustis, Healthy Gulf. Additional link to explore: </a:t>
            </a:r>
            <a:r>
              <a:rPr lang="en-US">
                <a:solidFill>
                  <a:schemeClr val="bg1"/>
                </a:solidFill>
                <a:hlinkClick r:id="rId4"/>
              </a:rPr>
              <a:t>https://www.google.com/maps/d/viewer?mid=18vKag-dTa11TYLNE6DC85CEn-XLj6P8&amp;ll=30.245968049945024%2C-93.27751177268291&amp;z=12</a:t>
            </a:r>
            <a:r>
              <a:rPr lang="en-US">
                <a:solidFill>
                  <a:schemeClr val="bg1"/>
                </a:solidFill>
              </a:rPr>
              <a:t> </a:t>
            </a:r>
          </a:p>
        </p:txBody>
      </p:sp>
      <p:pic>
        <p:nvPicPr>
          <p:cNvPr id="4" name="Picture 3">
            <a:extLst>
              <a:ext uri="{FF2B5EF4-FFF2-40B4-BE49-F238E27FC236}">
                <a16:creationId xmlns:a16="http://schemas.microsoft.com/office/drawing/2014/main" id="{E53D542B-7CD9-2B3D-1DD4-508721F9267F}"/>
              </a:ext>
            </a:extLst>
          </p:cNvPr>
          <p:cNvPicPr>
            <a:picLocks noChangeAspect="1"/>
          </p:cNvPicPr>
          <p:nvPr/>
        </p:nvPicPr>
        <p:blipFill>
          <a:blip r:embed="rId5"/>
          <a:stretch>
            <a:fillRect/>
          </a:stretch>
        </p:blipFill>
        <p:spPr>
          <a:xfrm>
            <a:off x="3462016" y="1966094"/>
            <a:ext cx="17453618" cy="10408248"/>
          </a:xfrm>
          <a:prstGeom prst="rect">
            <a:avLst/>
          </a:prstGeom>
        </p:spPr>
      </p:pic>
    </p:spTree>
    <p:extLst>
      <p:ext uri="{BB962C8B-B14F-4D97-AF65-F5344CB8AC3E}">
        <p14:creationId xmlns:p14="http://schemas.microsoft.com/office/powerpoint/2010/main" val="388938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4E73F5-5A9D-0FD8-714C-AFCC936C9E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A7EC04-6EC2-3C14-183B-4EEA68DB98C9}"/>
              </a:ext>
            </a:extLst>
          </p:cNvPr>
          <p:cNvSpPr txBox="1"/>
          <p:nvPr/>
        </p:nvSpPr>
        <p:spPr>
          <a:xfrm>
            <a:off x="1104040" y="518294"/>
            <a:ext cx="19399752" cy="1200329"/>
          </a:xfrm>
          <a:prstGeom prst="rect">
            <a:avLst/>
          </a:prstGeom>
          <a:noFill/>
        </p:spPr>
        <p:txBody>
          <a:bodyPr wrap="square" rtlCol="0">
            <a:spAutoFit/>
          </a:bodyPr>
          <a:lstStyle/>
          <a:p>
            <a:r>
              <a:rPr kumimoji="0" lang="en-US" sz="7200" b="0" i="0" u="none" strike="noStrike" kern="1200" cap="none" spc="0" normalizeH="0" baseline="0" noProof="0" dirty="0">
                <a:ln>
                  <a:noFill/>
                </a:ln>
                <a:solidFill>
                  <a:srgbClr val="70AD47"/>
                </a:solidFill>
                <a:effectLst/>
                <a:uLnTx/>
                <a:uFillTx/>
                <a:latin typeface="Aptos ExtraBold" panose="020B0004020202020204" pitchFamily="34" charset="0"/>
                <a:ea typeface="Montserrat Light" charset="0"/>
                <a:cs typeface="Montserrat Light" charset="0"/>
              </a:rPr>
              <a:t>CO</a:t>
            </a:r>
            <a:r>
              <a:rPr kumimoji="0" lang="en-US" sz="7200" b="0" i="0" u="none" strike="noStrike" kern="1200" cap="none" spc="0" normalizeH="0" baseline="-25000" noProof="0" dirty="0">
                <a:ln>
                  <a:noFill/>
                </a:ln>
                <a:solidFill>
                  <a:srgbClr val="70AD47"/>
                </a:solidFill>
                <a:effectLst/>
                <a:uLnTx/>
                <a:uFillTx/>
                <a:latin typeface="Aptos ExtraBold" panose="020B0004020202020204" pitchFamily="34" charset="0"/>
                <a:ea typeface="+mn-ea"/>
                <a:cs typeface="+mn-cs"/>
              </a:rPr>
              <a:t>2 </a:t>
            </a:r>
            <a:r>
              <a:rPr lang="en-US" sz="6600" dirty="0">
                <a:solidFill>
                  <a:srgbClr val="96CA4E"/>
                </a:solidFill>
                <a:latin typeface="Aptos ExtraBold" panose="020B0004020202020204" pitchFamily="34" charset="0"/>
                <a:ea typeface="Montserrat" charset="0"/>
                <a:cs typeface="Montserrat" charset="0"/>
              </a:rPr>
              <a:t>Pipeline proposed route</a:t>
            </a:r>
          </a:p>
        </p:txBody>
      </p:sp>
      <p:grpSp>
        <p:nvGrpSpPr>
          <p:cNvPr id="25" name="Group 24">
            <a:extLst>
              <a:ext uri="{FF2B5EF4-FFF2-40B4-BE49-F238E27FC236}">
                <a16:creationId xmlns:a16="http://schemas.microsoft.com/office/drawing/2014/main" id="{B220B322-9C2F-6BF3-2C0A-66C70DE137B5}"/>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87F4129-F5B1-D75B-862E-13376C1D5522}"/>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0F3361EA-43D6-6ED1-47DC-C68B3C00E676}"/>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0E0516DF-D15E-18F7-836B-8879A3AB5A31}"/>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19D6DEBE-DE78-B489-411A-BEAFF5A921F4}"/>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9EAB4884-969C-49CE-8D35-A856E9BAC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CC3E8A9E-82BC-ECE4-39A0-BC9FF941B3C8}"/>
              </a:ext>
            </a:extLst>
          </p:cNvPr>
          <p:cNvSpPr txBox="1"/>
          <p:nvPr/>
        </p:nvSpPr>
        <p:spPr>
          <a:xfrm>
            <a:off x="502649" y="12520122"/>
            <a:ext cx="23372350" cy="1200072"/>
          </a:xfrm>
          <a:prstGeom prst="rect">
            <a:avLst/>
          </a:prstGeom>
          <a:noFill/>
        </p:spPr>
        <p:txBody>
          <a:bodyPr wrap="square" rtlCol="0">
            <a:spAutoFit/>
          </a:bodyPr>
          <a:lstStyle/>
          <a:p>
            <a:r>
              <a:rPr lang="en-US">
                <a:solidFill>
                  <a:schemeClr val="bg1"/>
                </a:solidFill>
              </a:rPr>
              <a:t>Map from Scott Eustis, Healthy Gulf. Additional link to explore: </a:t>
            </a:r>
            <a:r>
              <a:rPr lang="en-US">
                <a:solidFill>
                  <a:schemeClr val="bg1"/>
                </a:solidFill>
                <a:hlinkClick r:id="rId4"/>
              </a:rPr>
              <a:t>https://www.google.com/maps/d/viewer?mid=18vKag-dTa11TYLNE6DC85CEn-XLj6P8&amp;ll=30.245968049945024%2C-93.27751177268291&amp;z=12</a:t>
            </a:r>
            <a:r>
              <a:rPr lang="en-US">
                <a:solidFill>
                  <a:schemeClr val="bg1"/>
                </a:solidFill>
              </a:rPr>
              <a:t> </a:t>
            </a:r>
          </a:p>
        </p:txBody>
      </p:sp>
      <p:pic>
        <p:nvPicPr>
          <p:cNvPr id="4" name="Picture 3">
            <a:extLst>
              <a:ext uri="{FF2B5EF4-FFF2-40B4-BE49-F238E27FC236}">
                <a16:creationId xmlns:a16="http://schemas.microsoft.com/office/drawing/2014/main" id="{9AA79F82-9D30-AF98-64A6-D162CC5ADBB7}"/>
              </a:ext>
            </a:extLst>
          </p:cNvPr>
          <p:cNvPicPr>
            <a:picLocks noChangeAspect="1"/>
          </p:cNvPicPr>
          <p:nvPr/>
        </p:nvPicPr>
        <p:blipFill>
          <a:blip r:embed="rId5"/>
          <a:stretch>
            <a:fillRect/>
          </a:stretch>
        </p:blipFill>
        <p:spPr>
          <a:xfrm>
            <a:off x="3287949" y="1744054"/>
            <a:ext cx="17305506" cy="10529842"/>
          </a:xfrm>
          <a:prstGeom prst="rect">
            <a:avLst/>
          </a:prstGeom>
        </p:spPr>
      </p:pic>
    </p:spTree>
    <p:extLst>
      <p:ext uri="{BB962C8B-B14F-4D97-AF65-F5344CB8AC3E}">
        <p14:creationId xmlns:p14="http://schemas.microsoft.com/office/powerpoint/2010/main" val="4255019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6DB480-8052-3BDB-E139-9C82E770E1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36967C-4B0B-3540-C65B-99FDC5E02EC9}"/>
              </a:ext>
            </a:extLst>
          </p:cNvPr>
          <p:cNvSpPr txBox="1"/>
          <p:nvPr/>
        </p:nvSpPr>
        <p:spPr>
          <a:xfrm>
            <a:off x="1104040" y="518294"/>
            <a:ext cx="19399752" cy="1200329"/>
          </a:xfrm>
          <a:prstGeom prst="rect">
            <a:avLst/>
          </a:prstGeom>
          <a:noFill/>
        </p:spPr>
        <p:txBody>
          <a:bodyPr wrap="square" rtlCol="0">
            <a:spAutoFit/>
          </a:bodyPr>
          <a:lstStyle/>
          <a:p>
            <a:r>
              <a:rPr kumimoji="0" lang="en-US" sz="7200" b="0" i="0" u="none" strike="noStrike" kern="1200" cap="none" spc="0" normalizeH="0" baseline="0" noProof="0" dirty="0">
                <a:ln>
                  <a:noFill/>
                </a:ln>
                <a:solidFill>
                  <a:srgbClr val="70AD47"/>
                </a:solidFill>
                <a:effectLst/>
                <a:uLnTx/>
                <a:uFillTx/>
                <a:latin typeface="Aptos ExtraBold" panose="020B0004020202020204" pitchFamily="34" charset="0"/>
                <a:ea typeface="Montserrat Light" charset="0"/>
                <a:cs typeface="Montserrat Light" charset="0"/>
              </a:rPr>
              <a:t>CO</a:t>
            </a:r>
            <a:r>
              <a:rPr kumimoji="0" lang="en-US" sz="7200" b="0" i="0" u="none" strike="noStrike" kern="1200" cap="none" spc="0" normalizeH="0" baseline="-25000" noProof="0" dirty="0">
                <a:ln>
                  <a:noFill/>
                </a:ln>
                <a:solidFill>
                  <a:srgbClr val="70AD47"/>
                </a:solidFill>
                <a:effectLst/>
                <a:uLnTx/>
                <a:uFillTx/>
                <a:latin typeface="Aptos ExtraBold" panose="020B0004020202020204" pitchFamily="34" charset="0"/>
                <a:ea typeface="+mn-ea"/>
                <a:cs typeface="+mn-cs"/>
              </a:rPr>
              <a:t>2</a:t>
            </a:r>
            <a:r>
              <a:rPr lang="en-US" sz="6600" dirty="0">
                <a:solidFill>
                  <a:srgbClr val="96CA4E"/>
                </a:solidFill>
                <a:latin typeface="Aptos ExtraBold" panose="020B0004020202020204" pitchFamily="34" charset="0"/>
                <a:ea typeface="Montserrat" charset="0"/>
                <a:cs typeface="Montserrat" charset="0"/>
              </a:rPr>
              <a:t> Pipeline proposed route</a:t>
            </a:r>
          </a:p>
        </p:txBody>
      </p:sp>
      <p:grpSp>
        <p:nvGrpSpPr>
          <p:cNvPr id="25" name="Group 24">
            <a:extLst>
              <a:ext uri="{FF2B5EF4-FFF2-40B4-BE49-F238E27FC236}">
                <a16:creationId xmlns:a16="http://schemas.microsoft.com/office/drawing/2014/main" id="{4D4F2953-D612-F702-DE5D-EC8DE080444F}"/>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D03D644-4FFA-21ED-F573-66B787618D30}"/>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10261C00-AB6F-EF73-2BE2-8177CEE00A91}"/>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617119BB-5119-19F2-9AF9-32E7268968F6}"/>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175BDEB0-40E2-CAE7-7941-D0D1BF97B451}"/>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D2226006-EF95-EFF5-E057-93ED4DC69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ECBE1A3F-3BD1-9686-5D18-8BF9C0E1BCCA}"/>
              </a:ext>
            </a:extLst>
          </p:cNvPr>
          <p:cNvSpPr txBox="1"/>
          <p:nvPr/>
        </p:nvSpPr>
        <p:spPr>
          <a:xfrm>
            <a:off x="502649" y="12520122"/>
            <a:ext cx="23372350" cy="1200072"/>
          </a:xfrm>
          <a:prstGeom prst="rect">
            <a:avLst/>
          </a:prstGeom>
          <a:noFill/>
        </p:spPr>
        <p:txBody>
          <a:bodyPr wrap="square" rtlCol="0">
            <a:spAutoFit/>
          </a:bodyPr>
          <a:lstStyle/>
          <a:p>
            <a:r>
              <a:rPr lang="en-US">
                <a:solidFill>
                  <a:schemeClr val="bg1"/>
                </a:solidFill>
              </a:rPr>
              <a:t>Map from Scott Eustis, Healthy Gulf. Additional link to explore: </a:t>
            </a:r>
            <a:r>
              <a:rPr lang="en-US">
                <a:solidFill>
                  <a:schemeClr val="bg1"/>
                </a:solidFill>
                <a:hlinkClick r:id="rId4"/>
              </a:rPr>
              <a:t>https://www.google.com/maps/d/viewer?mid=18vKag-dTa11TYLNE6DC85CEn-XLj6P8&amp;ll=30.245968049945024%2C-93.27751177268291&amp;z=12</a:t>
            </a:r>
            <a:r>
              <a:rPr lang="en-US">
                <a:solidFill>
                  <a:schemeClr val="bg1"/>
                </a:solidFill>
              </a:rPr>
              <a:t> </a:t>
            </a:r>
          </a:p>
        </p:txBody>
      </p:sp>
      <p:pic>
        <p:nvPicPr>
          <p:cNvPr id="4" name="Picture 3">
            <a:extLst>
              <a:ext uri="{FF2B5EF4-FFF2-40B4-BE49-F238E27FC236}">
                <a16:creationId xmlns:a16="http://schemas.microsoft.com/office/drawing/2014/main" id="{92148B11-5D5A-ABFE-2F4C-FA03819A639F}"/>
              </a:ext>
            </a:extLst>
          </p:cNvPr>
          <p:cNvPicPr>
            <a:picLocks noChangeAspect="1"/>
          </p:cNvPicPr>
          <p:nvPr/>
        </p:nvPicPr>
        <p:blipFill>
          <a:blip r:embed="rId5"/>
          <a:stretch>
            <a:fillRect/>
          </a:stretch>
        </p:blipFill>
        <p:spPr>
          <a:xfrm>
            <a:off x="2762655" y="1664694"/>
            <a:ext cx="18112902" cy="10828680"/>
          </a:xfrm>
          <a:prstGeom prst="rect">
            <a:avLst/>
          </a:prstGeom>
        </p:spPr>
      </p:pic>
    </p:spTree>
    <p:extLst>
      <p:ext uri="{BB962C8B-B14F-4D97-AF65-F5344CB8AC3E}">
        <p14:creationId xmlns:p14="http://schemas.microsoft.com/office/powerpoint/2010/main" val="113906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723022-8473-4338-F36B-0B381733E4D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4EE1D0AE-6747-8130-8287-0BBCE45DB500}"/>
              </a:ext>
            </a:extLst>
          </p:cNvPr>
          <p:cNvGrpSpPr>
            <a:grpSpLocks noGrp="1" noUngrp="1" noRot="1" noMove="1" noResize="1"/>
          </p:cNvGrpSpPr>
          <p:nvPr/>
        </p:nvGrpSpPr>
        <p:grpSpPr>
          <a:xfrm rot="5400000">
            <a:off x="-4104606" y="6835137"/>
            <a:ext cx="13716003" cy="45719"/>
            <a:chOff x="1" y="9963150"/>
            <a:chExt cx="24377649" cy="263572"/>
          </a:xfrm>
        </p:grpSpPr>
        <p:sp>
          <p:nvSpPr>
            <p:cNvPr id="10" name="Rectangle 9">
              <a:extLst>
                <a:ext uri="{FF2B5EF4-FFF2-40B4-BE49-F238E27FC236}">
                  <a16:creationId xmlns:a16="http://schemas.microsoft.com/office/drawing/2014/main" id="{2DAFB4A1-06A4-F276-19B8-409559AEBDAB}"/>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1" name="Rectangle 10">
              <a:extLst>
                <a:ext uri="{FF2B5EF4-FFF2-40B4-BE49-F238E27FC236}">
                  <a16:creationId xmlns:a16="http://schemas.microsoft.com/office/drawing/2014/main" id="{16DBED34-6BC9-32E0-09B9-8E8ECBCB79A2}"/>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2" name="Rectangle 11">
              <a:extLst>
                <a:ext uri="{FF2B5EF4-FFF2-40B4-BE49-F238E27FC236}">
                  <a16:creationId xmlns:a16="http://schemas.microsoft.com/office/drawing/2014/main" id="{3802104A-7788-A37B-B832-39A6E1714EBC}"/>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Rectangle 12">
              <a:extLst>
                <a:ext uri="{FF2B5EF4-FFF2-40B4-BE49-F238E27FC236}">
                  <a16:creationId xmlns:a16="http://schemas.microsoft.com/office/drawing/2014/main" id="{6B3E2D7D-758D-3F12-3E01-5D3B545778BF}"/>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2" name="Picture 1" descr="A black and white logo with a globe and a pillar&#10;&#10;Description automatically generated">
            <a:extLst>
              <a:ext uri="{FF2B5EF4-FFF2-40B4-BE49-F238E27FC236}">
                <a16:creationId xmlns:a16="http://schemas.microsoft.com/office/drawing/2014/main" id="{045F4641-6B2D-CC92-0727-9C4DB0549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3" name="TextBox 2">
            <a:extLst>
              <a:ext uri="{FF2B5EF4-FFF2-40B4-BE49-F238E27FC236}">
                <a16:creationId xmlns:a16="http://schemas.microsoft.com/office/drawing/2014/main" id="{759C474E-C70D-AF91-EBAC-3A0187FE4B10}"/>
              </a:ext>
            </a:extLst>
          </p:cNvPr>
          <p:cNvSpPr txBox="1"/>
          <p:nvPr/>
        </p:nvSpPr>
        <p:spPr>
          <a:xfrm>
            <a:off x="3477589" y="1245816"/>
            <a:ext cx="16343567" cy="1200329"/>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Summary of </a:t>
            </a:r>
            <a:r>
              <a:rPr lang="en-US" sz="7200" dirty="0">
                <a:solidFill>
                  <a:schemeClr val="accent6"/>
                </a:solidFill>
                <a:latin typeface="Aptos ExtraBold" panose="020B0004020202020204" pitchFamily="34" charset="0"/>
                <a:ea typeface="Montserrat Light" charset="0"/>
                <a:cs typeface="Montserrat Light" charset="0"/>
              </a:rPr>
              <a:t>CO</a:t>
            </a:r>
            <a:r>
              <a:rPr lang="en-US" sz="7200" baseline="-25000" dirty="0">
                <a:solidFill>
                  <a:schemeClr val="accent6"/>
                </a:solidFill>
                <a:latin typeface="Aptos ExtraBold" panose="020B0004020202020204" pitchFamily="34" charset="0"/>
              </a:rPr>
              <a:t>2</a:t>
            </a:r>
            <a:r>
              <a:rPr lang="en-US" sz="7200" dirty="0">
                <a:solidFill>
                  <a:srgbClr val="96CA4E"/>
                </a:solidFill>
                <a:latin typeface="Aptos ExtraBold" panose="020B0004020202020204" pitchFamily="34" charset="0"/>
                <a:ea typeface="Montserrat" charset="0"/>
                <a:cs typeface="Montserrat" charset="0"/>
              </a:rPr>
              <a:t> Pipeline Concerns </a:t>
            </a:r>
          </a:p>
        </p:txBody>
      </p:sp>
      <p:sp>
        <p:nvSpPr>
          <p:cNvPr id="4" name="TextBox 3">
            <a:extLst>
              <a:ext uri="{FF2B5EF4-FFF2-40B4-BE49-F238E27FC236}">
                <a16:creationId xmlns:a16="http://schemas.microsoft.com/office/drawing/2014/main" id="{B954D243-CF7B-A254-A9A0-9C4D8E44D4E9}"/>
              </a:ext>
            </a:extLst>
          </p:cNvPr>
          <p:cNvSpPr txBox="1"/>
          <p:nvPr/>
        </p:nvSpPr>
        <p:spPr>
          <a:xfrm>
            <a:off x="3477589" y="3008420"/>
            <a:ext cx="9846735" cy="4167423"/>
          </a:xfrm>
          <a:prstGeom prst="rect">
            <a:avLst/>
          </a:prstGeom>
          <a:noFill/>
        </p:spPr>
        <p:txBody>
          <a:bodyPr wrap="square" lIns="91440" tIns="45720" rIns="91440" bIns="45720" rtlCol="0" anchor="t">
            <a:spAutoFit/>
          </a:bodyPr>
          <a:lstStyle/>
          <a:p>
            <a:pPr lvl="0">
              <a:lnSpc>
                <a:spcPct val="150000"/>
              </a:lnSpc>
            </a:pPr>
            <a:endParaRPr lang="en-US" sz="3600" dirty="0">
              <a:solidFill>
                <a:prstClr val="white"/>
              </a:solidFill>
              <a:latin typeface="Aptos"/>
            </a:endParaRPr>
          </a:p>
          <a:p>
            <a:pPr marL="457200" lvl="0" indent="-457200">
              <a:lnSpc>
                <a:spcPct val="150000"/>
              </a:lnSpc>
              <a:buFont typeface="Wingdings" panose="05000000000000000000" pitchFamily="2" charset="2"/>
              <a:buChar char="§"/>
            </a:pPr>
            <a:r>
              <a:rPr lang="en-US" sz="3600" dirty="0">
                <a:solidFill>
                  <a:prstClr val="white"/>
                </a:solidFill>
                <a:latin typeface="Aptos"/>
              </a:rPr>
              <a:t>Lack of plume modeling </a:t>
            </a:r>
          </a:p>
          <a:p>
            <a:pPr marL="457200" lvl="0" indent="-457200">
              <a:lnSpc>
                <a:spcPct val="150000"/>
              </a:lnSpc>
              <a:buFont typeface="Wingdings" panose="05000000000000000000" pitchFamily="2" charset="2"/>
              <a:buChar char="§"/>
            </a:pPr>
            <a:r>
              <a:rPr lang="en-US" sz="3600" dirty="0">
                <a:solidFill>
                  <a:prstClr val="white"/>
                </a:solidFill>
                <a:latin typeface="Aptos" panose="020B0004020202020204" pitchFamily="34" charset="0"/>
              </a:rPr>
              <a:t>Lack of adequate buffer zone </a:t>
            </a:r>
          </a:p>
          <a:p>
            <a:pPr marL="1371417" lvl="1" indent="-457200">
              <a:lnSpc>
                <a:spcPct val="150000"/>
              </a:lnSpc>
              <a:buFont typeface="Wingdings" panose="05000000000000000000" pitchFamily="2" charset="2"/>
              <a:buChar char="§"/>
            </a:pPr>
            <a:r>
              <a:rPr lang="en-US" sz="3600" dirty="0">
                <a:solidFill>
                  <a:prstClr val="white"/>
                </a:solidFill>
                <a:latin typeface="Aptos" panose="020B0004020202020204" pitchFamily="34" charset="0"/>
              </a:rPr>
              <a:t>2,000 ft - 2 miles </a:t>
            </a:r>
          </a:p>
          <a:p>
            <a:pPr marL="457200" lvl="0" indent="-457200">
              <a:lnSpc>
                <a:spcPct val="150000"/>
              </a:lnSpc>
              <a:buFont typeface="Wingdings" panose="05000000000000000000" pitchFamily="2" charset="2"/>
              <a:buChar char="§"/>
            </a:pPr>
            <a:r>
              <a:rPr lang="en-US" sz="3600" dirty="0">
                <a:solidFill>
                  <a:prstClr val="white"/>
                </a:solidFill>
                <a:latin typeface="Aptos" panose="020B0004020202020204" pitchFamily="34" charset="0"/>
              </a:rPr>
              <a:t>Emergency planning and response </a:t>
            </a:r>
          </a:p>
        </p:txBody>
      </p:sp>
      <p:pic>
        <p:nvPicPr>
          <p:cNvPr id="6" name="Picture 5" descr="Long pipe on a gravel surface&#10;&#10;AI-generated content may be incorrect.">
            <a:extLst>
              <a:ext uri="{FF2B5EF4-FFF2-40B4-BE49-F238E27FC236}">
                <a16:creationId xmlns:a16="http://schemas.microsoft.com/office/drawing/2014/main" id="{CADB5E5D-EA1F-2948-44E1-AABAA0F727FF}"/>
              </a:ext>
            </a:extLst>
          </p:cNvPr>
          <p:cNvPicPr>
            <a:picLocks noChangeAspect="1"/>
          </p:cNvPicPr>
          <p:nvPr/>
        </p:nvPicPr>
        <p:blipFill>
          <a:blip r:embed="rId4"/>
          <a:stretch>
            <a:fillRect/>
          </a:stretch>
        </p:blipFill>
        <p:spPr>
          <a:xfrm>
            <a:off x="13987235" y="4576760"/>
            <a:ext cx="9170537" cy="6048733"/>
          </a:xfrm>
          <a:prstGeom prst="rect">
            <a:avLst/>
          </a:prstGeom>
        </p:spPr>
      </p:pic>
    </p:spTree>
    <p:extLst>
      <p:ext uri="{BB962C8B-B14F-4D97-AF65-F5344CB8AC3E}">
        <p14:creationId xmlns:p14="http://schemas.microsoft.com/office/powerpoint/2010/main" val="164650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CECBF3-2108-2E7B-8F27-103CED3FF6B2}"/>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5A418A52-76D4-5841-3DC8-9CE50C222330}"/>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DCBCABA6-527A-A6FC-2B63-997F9036621A}"/>
              </a:ext>
            </a:extLst>
          </p:cNvPr>
          <p:cNvSpPr txBox="1"/>
          <p:nvPr/>
        </p:nvSpPr>
        <p:spPr>
          <a:xfrm>
            <a:off x="8268511" y="518294"/>
            <a:ext cx="13754326" cy="1200329"/>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What’s on the Horizon:</a:t>
            </a:r>
          </a:p>
        </p:txBody>
      </p:sp>
      <p:sp>
        <p:nvSpPr>
          <p:cNvPr id="3" name="TextBox 2">
            <a:extLst>
              <a:ext uri="{FF2B5EF4-FFF2-40B4-BE49-F238E27FC236}">
                <a16:creationId xmlns:a16="http://schemas.microsoft.com/office/drawing/2014/main" id="{6990DC7F-E155-E4D0-F4DC-E94E6F2CD2FC}"/>
              </a:ext>
            </a:extLst>
          </p:cNvPr>
          <p:cNvSpPr txBox="1"/>
          <p:nvPr/>
        </p:nvSpPr>
        <p:spPr>
          <a:xfrm>
            <a:off x="8268512" y="4062863"/>
            <a:ext cx="14534502" cy="5539978"/>
          </a:xfrm>
          <a:prstGeom prst="rect">
            <a:avLst/>
          </a:prstGeom>
          <a:noFill/>
        </p:spPr>
        <p:txBody>
          <a:bodyPr wrap="square" lIns="91440" tIns="45720" rIns="91440" bIns="45720" rtlCol="0" anchor="t">
            <a:spAutoFit/>
          </a:bodyPr>
          <a:lstStyle/>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Community education and advocacy</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Parish level advocacy</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Lake Charles Harbor and Terminal District</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Certificate of Public Convenience and Necessity</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Army Corps approvals</a:t>
            </a:r>
          </a:p>
        </p:txBody>
      </p:sp>
      <p:grpSp>
        <p:nvGrpSpPr>
          <p:cNvPr id="25" name="Group 24">
            <a:extLst>
              <a:ext uri="{FF2B5EF4-FFF2-40B4-BE49-F238E27FC236}">
                <a16:creationId xmlns:a16="http://schemas.microsoft.com/office/drawing/2014/main" id="{77D5A787-46BB-73C9-EE45-885230B23D71}"/>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FEC2CE6D-86A2-6BCB-6740-2B26EA47983C}"/>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2CCD4A48-72DA-4D91-141F-34EA7499FD03}"/>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4D1B4F3F-2857-B041-EEEC-97D0F6A9C888}"/>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8B38E6A7-A091-7DFA-27DD-5DFBDEF120D5}"/>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E299A3BD-C88F-BD44-6822-F7228236D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24730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7A9F24-9AA7-B5B6-03F5-07DA24BCB82B}"/>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44A6859D-EDEE-9F4C-ED41-AC914830E0FD}"/>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D796783A-E3C4-8F4A-4BDE-95E047C70C20}"/>
              </a:ext>
            </a:extLst>
          </p:cNvPr>
          <p:cNvSpPr txBox="1"/>
          <p:nvPr/>
        </p:nvSpPr>
        <p:spPr>
          <a:xfrm>
            <a:off x="8268511" y="518294"/>
            <a:ext cx="13754326" cy="2308324"/>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Community education and advocacy:</a:t>
            </a:r>
          </a:p>
        </p:txBody>
      </p:sp>
      <p:sp>
        <p:nvSpPr>
          <p:cNvPr id="3" name="TextBox 2">
            <a:extLst>
              <a:ext uri="{FF2B5EF4-FFF2-40B4-BE49-F238E27FC236}">
                <a16:creationId xmlns:a16="http://schemas.microsoft.com/office/drawing/2014/main" id="{DB2FECAE-D74C-4C24-8BEC-37BF89DC12D3}"/>
              </a:ext>
            </a:extLst>
          </p:cNvPr>
          <p:cNvSpPr txBox="1"/>
          <p:nvPr/>
        </p:nvSpPr>
        <p:spPr>
          <a:xfrm>
            <a:off x="8268512" y="4062863"/>
            <a:ext cx="14534502" cy="5539978"/>
          </a:xfrm>
          <a:prstGeom prst="rect">
            <a:avLst/>
          </a:prstGeom>
          <a:noFill/>
        </p:spPr>
        <p:txBody>
          <a:bodyPr wrap="square" lIns="91440" tIns="45720" rIns="91440" bIns="45720" rtlCol="0" anchor="t">
            <a:spAutoFit/>
          </a:bodyPr>
          <a:lstStyle/>
          <a:p>
            <a:pPr marL="1371417" lvl="1"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Attend Community Connections Sunday with Micah 6:8 Mission to learn about future opportunities to comment.</a:t>
            </a:r>
          </a:p>
          <a:p>
            <a:pPr marL="1371417" lvl="1"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Attend Pipeline Safety Trust Conference in New Orleans, November 13 &amp; 14. </a:t>
            </a:r>
          </a:p>
        </p:txBody>
      </p:sp>
      <p:grpSp>
        <p:nvGrpSpPr>
          <p:cNvPr id="25" name="Group 24">
            <a:extLst>
              <a:ext uri="{FF2B5EF4-FFF2-40B4-BE49-F238E27FC236}">
                <a16:creationId xmlns:a16="http://schemas.microsoft.com/office/drawing/2014/main" id="{0A70993C-E23A-2D3D-8B3E-931A692E70EA}"/>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C63D1B0F-BFD3-699D-22A4-D4B7A67D2038}"/>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59867652-91F1-6242-C923-8617EA98B809}"/>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CEAB1206-A9DC-6824-6A5A-9D6637815CA3}"/>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3B0EAAF5-AB20-77AA-2B89-C0C9D7139791}"/>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DF47458A-1C43-130C-E6A3-CF0D16AD7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23692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28A451-EB7D-9F4F-47EA-841A41A557B8}"/>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5DB78B49-60CD-9F3D-9C1A-AB27A8CD5961}"/>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FBE5DC5E-5D04-F776-DF06-88512AF9B1CB}"/>
              </a:ext>
            </a:extLst>
          </p:cNvPr>
          <p:cNvSpPr txBox="1"/>
          <p:nvPr/>
        </p:nvSpPr>
        <p:spPr>
          <a:xfrm>
            <a:off x="8268511" y="518294"/>
            <a:ext cx="13754326" cy="1200329"/>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Parish Level Advocacy:</a:t>
            </a:r>
          </a:p>
        </p:txBody>
      </p:sp>
      <p:sp>
        <p:nvSpPr>
          <p:cNvPr id="3" name="TextBox 2">
            <a:extLst>
              <a:ext uri="{FF2B5EF4-FFF2-40B4-BE49-F238E27FC236}">
                <a16:creationId xmlns:a16="http://schemas.microsoft.com/office/drawing/2014/main" id="{678814D5-9127-11DE-F8D2-9D7FC1593D80}"/>
              </a:ext>
            </a:extLst>
          </p:cNvPr>
          <p:cNvSpPr txBox="1"/>
          <p:nvPr/>
        </p:nvSpPr>
        <p:spPr>
          <a:xfrm>
            <a:off x="8268512" y="4062863"/>
            <a:ext cx="14534502" cy="5539978"/>
          </a:xfrm>
          <a:prstGeom prst="rect">
            <a:avLst/>
          </a:prstGeom>
          <a:noFill/>
        </p:spPr>
        <p:txBody>
          <a:bodyPr wrap="square" lIns="91440" tIns="45720" rIns="91440" bIns="45720" rtlCol="0" anchor="t">
            <a:spAutoFit/>
          </a:bodyPr>
          <a:lstStyle/>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Demand parish ordinance to provide for:</a:t>
            </a:r>
          </a:p>
          <a:p>
            <a:pPr marL="1371417" lvl="1"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 Plume modeling </a:t>
            </a:r>
          </a:p>
          <a:p>
            <a:pPr marL="1371417" lvl="1"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Buffer zones &amp; set back requirements</a:t>
            </a:r>
          </a:p>
          <a:p>
            <a:pPr marL="1371417" lvl="1"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Companies fund emergency planning and response</a:t>
            </a:r>
          </a:p>
        </p:txBody>
      </p:sp>
      <p:grpSp>
        <p:nvGrpSpPr>
          <p:cNvPr id="25" name="Group 24">
            <a:extLst>
              <a:ext uri="{FF2B5EF4-FFF2-40B4-BE49-F238E27FC236}">
                <a16:creationId xmlns:a16="http://schemas.microsoft.com/office/drawing/2014/main" id="{A61125FC-7739-6EB7-1F71-E0879782A2DE}"/>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B579F3C9-CF42-7CFE-D7B9-3B9171B937CB}"/>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0CF35716-DC5B-2D74-DD2B-D0FC42D9893E}"/>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B45383A2-8B2E-84FB-955F-2F9A60F46DF6}"/>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B90AEDB7-53FE-F23E-C2D7-BEB6DE253D9B}"/>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33E6C581-552F-3697-8970-26DD38730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330455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6DC715-F28B-5C5F-8F9F-57F483C532CF}"/>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6B5E5ACA-8DA3-8B86-8B7F-4AEC718D1980}"/>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77051B25-1257-346B-2EFC-AB31BBF4ABAF}"/>
              </a:ext>
            </a:extLst>
          </p:cNvPr>
          <p:cNvSpPr txBox="1"/>
          <p:nvPr/>
        </p:nvSpPr>
        <p:spPr>
          <a:xfrm>
            <a:off x="8268511" y="518294"/>
            <a:ext cx="13754326" cy="2308324"/>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Lake Charles Harbor and Terminal District:</a:t>
            </a:r>
          </a:p>
        </p:txBody>
      </p:sp>
      <p:sp>
        <p:nvSpPr>
          <p:cNvPr id="3" name="TextBox 2">
            <a:extLst>
              <a:ext uri="{FF2B5EF4-FFF2-40B4-BE49-F238E27FC236}">
                <a16:creationId xmlns:a16="http://schemas.microsoft.com/office/drawing/2014/main" id="{64740037-DFA1-0E33-EF01-F51C8D26FBF4}"/>
              </a:ext>
            </a:extLst>
          </p:cNvPr>
          <p:cNvSpPr txBox="1"/>
          <p:nvPr/>
        </p:nvSpPr>
        <p:spPr>
          <a:xfrm>
            <a:off x="8268512" y="4062863"/>
            <a:ext cx="14534502" cy="2215991"/>
          </a:xfrm>
          <a:prstGeom prst="rect">
            <a:avLst/>
          </a:prstGeom>
          <a:noFill/>
        </p:spPr>
        <p:txBody>
          <a:bodyPr wrap="square" lIns="91440" tIns="45720" rIns="91440" bIns="45720" rtlCol="0" anchor="t">
            <a:spAutoFit/>
          </a:bodyPr>
          <a:lstStyle/>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End lease option for LCM II</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Increase public transparency and engagement </a:t>
            </a:r>
          </a:p>
        </p:txBody>
      </p:sp>
      <p:grpSp>
        <p:nvGrpSpPr>
          <p:cNvPr id="25" name="Group 24">
            <a:extLst>
              <a:ext uri="{FF2B5EF4-FFF2-40B4-BE49-F238E27FC236}">
                <a16:creationId xmlns:a16="http://schemas.microsoft.com/office/drawing/2014/main" id="{BF0AE4D3-663A-72AB-51AB-97821E64A30D}"/>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EDC12467-E9C6-23A6-878F-09A41B98EB6D}"/>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C8828D04-497E-81E2-3B59-A2C599DFA25E}"/>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7A3B7594-2296-B2D5-9D68-04241E5C7154}"/>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CD7BAAC4-EA77-5BC2-D5DB-DD40BC45639A}"/>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4D698963-A9DA-2D68-343D-96FFAC7BB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29962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C5B175-C957-2768-17CD-9439782B923B}"/>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3E35481C-DCEF-399F-8E23-7712CAF8FF22}"/>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5E1D6514-D7A3-4691-AB60-D558D15FA494}"/>
              </a:ext>
            </a:extLst>
          </p:cNvPr>
          <p:cNvSpPr txBox="1"/>
          <p:nvPr/>
        </p:nvSpPr>
        <p:spPr>
          <a:xfrm>
            <a:off x="8268511" y="518294"/>
            <a:ext cx="13754326" cy="2308324"/>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Certificate(s) of Public Convenience and Necessity</a:t>
            </a:r>
          </a:p>
        </p:txBody>
      </p:sp>
      <p:sp>
        <p:nvSpPr>
          <p:cNvPr id="3" name="TextBox 2">
            <a:extLst>
              <a:ext uri="{FF2B5EF4-FFF2-40B4-BE49-F238E27FC236}">
                <a16:creationId xmlns:a16="http://schemas.microsoft.com/office/drawing/2014/main" id="{1EB634AB-0530-2318-6038-14A756ACF3DD}"/>
              </a:ext>
            </a:extLst>
          </p:cNvPr>
          <p:cNvSpPr txBox="1"/>
          <p:nvPr/>
        </p:nvSpPr>
        <p:spPr>
          <a:xfrm>
            <a:off x="7621988" y="4318241"/>
            <a:ext cx="14534502" cy="5072992"/>
          </a:xfrm>
          <a:prstGeom prst="rect">
            <a:avLst/>
          </a:prstGeom>
          <a:noFill/>
        </p:spPr>
        <p:txBody>
          <a:bodyPr wrap="square" lIns="91440" tIns="45720" rIns="91440" bIns="45720" rtlCol="0" anchor="t">
            <a:spAutoFit/>
          </a:bodyPr>
          <a:lstStyle/>
          <a:p>
            <a:pPr marL="571500" indent="-571500">
              <a:lnSpc>
                <a:spcPct val="150000"/>
              </a:lnSpc>
              <a:buFont typeface="Arial" panose="020B0604020202020204" pitchFamily="34" charset="0"/>
              <a:buChar char="•"/>
            </a:pPr>
            <a:r>
              <a:rPr lang="en-US" sz="4400" dirty="0">
                <a:solidFill>
                  <a:schemeClr val="bg1"/>
                </a:solidFill>
                <a:latin typeface="Aptos"/>
              </a:rPr>
              <a:t>What is a CPCN?</a:t>
            </a:r>
          </a:p>
          <a:p>
            <a:pPr marL="571500" indent="-571500">
              <a:lnSpc>
                <a:spcPct val="150000"/>
              </a:lnSpc>
              <a:buFont typeface="Arial" panose="020B0604020202020204" pitchFamily="34" charset="0"/>
              <a:buChar char="•"/>
            </a:pPr>
            <a:r>
              <a:rPr lang="en-US" sz="4400" dirty="0">
                <a:solidFill>
                  <a:schemeClr val="bg1"/>
                </a:solidFill>
                <a:latin typeface="Aptos"/>
              </a:rPr>
              <a:t>Eminent domain</a:t>
            </a:r>
          </a:p>
          <a:p>
            <a:pPr marL="571500" indent="-571500">
              <a:lnSpc>
                <a:spcPct val="150000"/>
              </a:lnSpc>
              <a:buFont typeface="Arial" panose="020B0604020202020204" pitchFamily="34" charset="0"/>
              <a:buChar char="•"/>
            </a:pPr>
            <a:r>
              <a:rPr lang="en-US" sz="4400" dirty="0">
                <a:solidFill>
                  <a:schemeClr val="bg1"/>
                </a:solidFill>
                <a:latin typeface="Aptos"/>
              </a:rPr>
              <a:t>Who can access the public hearing process </a:t>
            </a:r>
          </a:p>
          <a:p>
            <a:pPr marL="1485717" lvl="1" indent="-571500">
              <a:lnSpc>
                <a:spcPct val="150000"/>
              </a:lnSpc>
              <a:buFont typeface="Arial" panose="020B0604020202020204" pitchFamily="34" charset="0"/>
              <a:buChar char="•"/>
            </a:pPr>
            <a:r>
              <a:rPr lang="en-US" sz="4400" dirty="0">
                <a:solidFill>
                  <a:schemeClr val="bg1"/>
                </a:solidFill>
                <a:latin typeface="Aptos"/>
              </a:rPr>
              <a:t>General public </a:t>
            </a:r>
          </a:p>
          <a:p>
            <a:pPr marL="1485717" lvl="1" indent="-571500">
              <a:lnSpc>
                <a:spcPct val="150000"/>
              </a:lnSpc>
              <a:buFont typeface="Arial" panose="020B0604020202020204" pitchFamily="34" charset="0"/>
              <a:buChar char="•"/>
            </a:pPr>
            <a:r>
              <a:rPr lang="en-US" sz="4400" dirty="0">
                <a:solidFill>
                  <a:schemeClr val="bg1"/>
                </a:solidFill>
                <a:latin typeface="Aptos"/>
              </a:rPr>
              <a:t>“Interested Parties” </a:t>
            </a:r>
          </a:p>
        </p:txBody>
      </p:sp>
      <p:grpSp>
        <p:nvGrpSpPr>
          <p:cNvPr id="25" name="Group 24">
            <a:extLst>
              <a:ext uri="{FF2B5EF4-FFF2-40B4-BE49-F238E27FC236}">
                <a16:creationId xmlns:a16="http://schemas.microsoft.com/office/drawing/2014/main" id="{3CD798F3-BA18-E19F-2EFE-4071A48DE632}"/>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2F557A11-C0DE-039E-996C-13E9F89875A6}"/>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36CC0938-8AB4-D72F-DC8B-B552F72D9CD3}"/>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11125F11-CFB5-9D21-315D-A7EAE926C0B7}"/>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0EA30AC0-CED7-6657-F494-F7AB04804212}"/>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73F9E895-F1C1-C85C-A3E0-01D572886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2783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ack and white logo with a globe and a pillar&#10;&#10;Description automatically generated">
            <a:extLst>
              <a:ext uri="{FF2B5EF4-FFF2-40B4-BE49-F238E27FC236}">
                <a16:creationId xmlns:a16="http://schemas.microsoft.com/office/drawing/2014/main" id="{AC1AC474-9598-E482-BBD5-C8C511AB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6" name="TextBox 5">
            <a:extLst>
              <a:ext uri="{FF2B5EF4-FFF2-40B4-BE49-F238E27FC236}">
                <a16:creationId xmlns:a16="http://schemas.microsoft.com/office/drawing/2014/main" id="{E6E97532-AB1C-40BF-B784-6D10BD85C60F}"/>
              </a:ext>
            </a:extLst>
          </p:cNvPr>
          <p:cNvSpPr txBox="1"/>
          <p:nvPr/>
        </p:nvSpPr>
        <p:spPr>
          <a:xfrm>
            <a:off x="2159539" y="2381441"/>
            <a:ext cx="20283857" cy="2505429"/>
          </a:xfrm>
          <a:prstGeom prst="rect">
            <a:avLst/>
          </a:prstGeom>
          <a:noFill/>
        </p:spPr>
        <p:txBody>
          <a:bodyPr wrap="square" rtlCol="0">
            <a:spAutoFit/>
          </a:bodyPr>
          <a:lstStyle/>
          <a:p>
            <a:pPr algn="ctr">
              <a:lnSpc>
                <a:spcPct val="150000"/>
              </a:lnSpc>
            </a:pPr>
            <a:r>
              <a:rPr lang="en-US" sz="3600" spc="600">
                <a:solidFill>
                  <a:schemeClr val="bg1"/>
                </a:solidFill>
                <a:latin typeface="Aptos" panose="020B0004020202020204" pitchFamily="34" charset="0"/>
                <a:ea typeface="Montserrat Light" charset="0"/>
                <a:cs typeface="Montserrat Light" charset="0"/>
              </a:rPr>
              <a:t>Earthjustice’s Fossil Fuels Program is taking on the fossil fuel industry’s efforts to pursue new paths to profit that not only accelerate the climate crisis, but also continue to cause harm to marginalized communities.</a:t>
            </a:r>
          </a:p>
        </p:txBody>
      </p:sp>
      <p:pic>
        <p:nvPicPr>
          <p:cNvPr id="7" name="Picture Placeholder 15">
            <a:extLst>
              <a:ext uri="{FF2B5EF4-FFF2-40B4-BE49-F238E27FC236}">
                <a16:creationId xmlns:a16="http://schemas.microsoft.com/office/drawing/2014/main" id="{A5AE41B1-6F66-AC29-93E1-F9B45D72EE3E}"/>
              </a:ext>
            </a:extLst>
          </p:cNvPr>
          <p:cNvPicPr>
            <a:picLocks noChangeAspect="1"/>
          </p:cNvPicPr>
          <p:nvPr/>
        </p:nvPicPr>
        <p:blipFill>
          <a:blip r:embed="rId4"/>
          <a:srcRect/>
          <a:stretch/>
        </p:blipFill>
        <p:spPr>
          <a:xfrm>
            <a:off x="10178942" y="5848940"/>
            <a:ext cx="3352800" cy="2514599"/>
          </a:xfrm>
          <a:prstGeom prst="rect">
            <a:avLst/>
          </a:prstGeom>
        </p:spPr>
      </p:pic>
      <p:pic>
        <p:nvPicPr>
          <p:cNvPr id="8" name="Picture Placeholder 15">
            <a:extLst>
              <a:ext uri="{FF2B5EF4-FFF2-40B4-BE49-F238E27FC236}">
                <a16:creationId xmlns:a16="http://schemas.microsoft.com/office/drawing/2014/main" id="{81AE923D-8978-F972-0007-2EB2AE6815BE}"/>
              </a:ext>
            </a:extLst>
          </p:cNvPr>
          <p:cNvPicPr>
            <a:picLocks noChangeAspect="1"/>
          </p:cNvPicPr>
          <p:nvPr/>
        </p:nvPicPr>
        <p:blipFill>
          <a:blip r:embed="rId5"/>
          <a:srcRect/>
          <a:stretch/>
        </p:blipFill>
        <p:spPr>
          <a:xfrm>
            <a:off x="5575777" y="5429840"/>
            <a:ext cx="3352800" cy="3352800"/>
          </a:xfrm>
          <a:prstGeom prst="rect">
            <a:avLst/>
          </a:prstGeom>
        </p:spPr>
      </p:pic>
      <p:pic>
        <p:nvPicPr>
          <p:cNvPr id="9" name="Picture Placeholder 15">
            <a:extLst>
              <a:ext uri="{FF2B5EF4-FFF2-40B4-BE49-F238E27FC236}">
                <a16:creationId xmlns:a16="http://schemas.microsoft.com/office/drawing/2014/main" id="{2FF01256-4D9A-AD0C-A40F-A28B5F527EE9}"/>
              </a:ext>
            </a:extLst>
          </p:cNvPr>
          <p:cNvPicPr>
            <a:picLocks noChangeAspect="1"/>
          </p:cNvPicPr>
          <p:nvPr/>
        </p:nvPicPr>
        <p:blipFill>
          <a:blip r:embed="rId6"/>
          <a:srcRect/>
          <a:stretch/>
        </p:blipFill>
        <p:spPr>
          <a:xfrm>
            <a:off x="15088986" y="5429840"/>
            <a:ext cx="3352800" cy="3352800"/>
          </a:xfrm>
          <a:prstGeom prst="rect">
            <a:avLst/>
          </a:prstGeom>
        </p:spPr>
      </p:pic>
      <p:sp>
        <p:nvSpPr>
          <p:cNvPr id="11" name="TextBox 1">
            <a:extLst>
              <a:ext uri="{FF2B5EF4-FFF2-40B4-BE49-F238E27FC236}">
                <a16:creationId xmlns:a16="http://schemas.microsoft.com/office/drawing/2014/main" id="{8B58E8B7-6A9A-27F0-00D3-2A8F5D6CF08D}"/>
              </a:ext>
            </a:extLst>
          </p:cNvPr>
          <p:cNvSpPr txBox="1"/>
          <p:nvPr/>
        </p:nvSpPr>
        <p:spPr>
          <a:xfrm>
            <a:off x="9321790" y="967099"/>
            <a:ext cx="5148269" cy="1200329"/>
          </a:xfrm>
          <a:prstGeom prst="rect">
            <a:avLst/>
          </a:prstGeom>
          <a:noFill/>
        </p:spPr>
        <p:txBody>
          <a:bodyPr wrap="none" rtlCol="0">
            <a:spAutoFit/>
          </a:bodyPr>
          <a:ls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r>
              <a:rPr lang="en-US" sz="7200">
                <a:solidFill>
                  <a:schemeClr val="bg1"/>
                </a:solidFill>
                <a:latin typeface="Aptos ExtraBold" panose="020B0004020202020204" pitchFamily="34" charset="0"/>
                <a:ea typeface="Montserrat" charset="0"/>
                <a:cs typeface="Montserrat" charset="0"/>
              </a:rPr>
              <a:t>Who we are</a:t>
            </a:r>
          </a:p>
        </p:txBody>
      </p:sp>
      <p:grpSp>
        <p:nvGrpSpPr>
          <p:cNvPr id="16" name="Group 15">
            <a:extLst>
              <a:ext uri="{FF2B5EF4-FFF2-40B4-BE49-F238E27FC236}">
                <a16:creationId xmlns:a16="http://schemas.microsoft.com/office/drawing/2014/main" id="{53BBF4C6-BB81-1C73-C6D8-B6AAAB2EEAEB}"/>
              </a:ext>
            </a:extLst>
          </p:cNvPr>
          <p:cNvGrpSpPr/>
          <p:nvPr/>
        </p:nvGrpSpPr>
        <p:grpSpPr>
          <a:xfrm>
            <a:off x="5575776" y="9166668"/>
            <a:ext cx="3352801" cy="2831660"/>
            <a:chOff x="3494058" y="10082764"/>
            <a:chExt cx="3352801" cy="2831660"/>
          </a:xfrm>
        </p:grpSpPr>
        <p:sp>
          <p:nvSpPr>
            <p:cNvPr id="4" name="TextBox 3">
              <a:extLst>
                <a:ext uri="{FF2B5EF4-FFF2-40B4-BE49-F238E27FC236}">
                  <a16:creationId xmlns:a16="http://schemas.microsoft.com/office/drawing/2014/main" id="{669AEA89-99CC-2A28-B0F7-9C0BF17C8DD2}"/>
                </a:ext>
              </a:extLst>
            </p:cNvPr>
            <p:cNvSpPr txBox="1"/>
            <p:nvPr/>
          </p:nvSpPr>
          <p:spPr>
            <a:xfrm>
              <a:off x="3494059" y="10082764"/>
              <a:ext cx="3352800" cy="1200329"/>
            </a:xfrm>
            <a:prstGeom prst="rect">
              <a:avLst/>
            </a:prstGeom>
            <a:noFill/>
          </p:spPr>
          <p:txBody>
            <a:bodyPr wrap="square" rtlCol="0">
              <a:spAutoFit/>
            </a:bodyPr>
            <a:lstStyle/>
            <a:p>
              <a:pPr algn="ctr"/>
              <a:r>
                <a:rPr lang="en-US" sz="3600">
                  <a:solidFill>
                    <a:srgbClr val="F4792A"/>
                  </a:solidFill>
                  <a:latin typeface="Aptos ExtraBold" panose="020B0004020202020204" pitchFamily="34" charset="0"/>
                  <a:ea typeface="Montserrat" charset="0"/>
                  <a:cs typeface="Montserrat" charset="0"/>
                </a:rPr>
                <a:t>ZORA DJENOHAN</a:t>
              </a:r>
            </a:p>
          </p:txBody>
        </p:sp>
        <p:sp>
          <p:nvSpPr>
            <p:cNvPr id="15" name="TextBox 14">
              <a:extLst>
                <a:ext uri="{FF2B5EF4-FFF2-40B4-BE49-F238E27FC236}">
                  <a16:creationId xmlns:a16="http://schemas.microsoft.com/office/drawing/2014/main" id="{F1271D6E-59D5-782E-087A-0069A41E92C1}"/>
                </a:ext>
              </a:extLst>
            </p:cNvPr>
            <p:cNvSpPr txBox="1"/>
            <p:nvPr/>
          </p:nvSpPr>
          <p:spPr>
            <a:xfrm>
              <a:off x="3494058" y="11344764"/>
              <a:ext cx="3352801" cy="1569660"/>
            </a:xfrm>
            <a:prstGeom prst="rect">
              <a:avLst/>
            </a:prstGeom>
            <a:noFill/>
          </p:spPr>
          <p:txBody>
            <a:bodyPr wrap="square" rtlCol="0">
              <a:spAutoFit/>
            </a:bodyPr>
            <a:lstStyle/>
            <a:p>
              <a:pPr algn="ctr"/>
              <a:r>
                <a:rPr lang="en-US" sz="3200" spc="300">
                  <a:solidFill>
                    <a:schemeClr val="bg1"/>
                  </a:solidFill>
                  <a:latin typeface="Aptos" panose="020B0004020202020204" pitchFamily="34" charset="0"/>
                </a:rPr>
                <a:t>Senior Associate Attorney</a:t>
              </a:r>
            </a:p>
          </p:txBody>
        </p:sp>
      </p:grpSp>
      <p:grpSp>
        <p:nvGrpSpPr>
          <p:cNvPr id="17" name="Group 16">
            <a:extLst>
              <a:ext uri="{FF2B5EF4-FFF2-40B4-BE49-F238E27FC236}">
                <a16:creationId xmlns:a16="http://schemas.microsoft.com/office/drawing/2014/main" id="{82A2D745-D69D-CB01-BD60-958E198E04E8}"/>
              </a:ext>
            </a:extLst>
          </p:cNvPr>
          <p:cNvGrpSpPr/>
          <p:nvPr/>
        </p:nvGrpSpPr>
        <p:grpSpPr>
          <a:xfrm>
            <a:off x="10178942" y="9166668"/>
            <a:ext cx="3352801" cy="2339218"/>
            <a:chOff x="3494058" y="10082764"/>
            <a:chExt cx="3352801" cy="2339218"/>
          </a:xfrm>
        </p:grpSpPr>
        <p:sp>
          <p:nvSpPr>
            <p:cNvPr id="18" name="TextBox 17">
              <a:extLst>
                <a:ext uri="{FF2B5EF4-FFF2-40B4-BE49-F238E27FC236}">
                  <a16:creationId xmlns:a16="http://schemas.microsoft.com/office/drawing/2014/main" id="{EB4B158E-2EC0-83BB-90DA-C4B02C72C80C}"/>
                </a:ext>
              </a:extLst>
            </p:cNvPr>
            <p:cNvSpPr txBox="1"/>
            <p:nvPr/>
          </p:nvSpPr>
          <p:spPr>
            <a:xfrm>
              <a:off x="3494059" y="10082764"/>
              <a:ext cx="3352800" cy="1200329"/>
            </a:xfrm>
            <a:prstGeom prst="rect">
              <a:avLst/>
            </a:prstGeom>
            <a:noFill/>
          </p:spPr>
          <p:txBody>
            <a:bodyPr wrap="square" rtlCol="0">
              <a:spAutoFit/>
            </a:bodyPr>
            <a:lstStyle/>
            <a:p>
              <a:pPr algn="ctr"/>
              <a:r>
                <a:rPr lang="en-US" sz="3600">
                  <a:solidFill>
                    <a:srgbClr val="F4792A"/>
                  </a:solidFill>
                  <a:latin typeface="Aptos ExtraBold" panose="020B0004020202020204" pitchFamily="34" charset="0"/>
                  <a:ea typeface="Montserrat" charset="0"/>
                  <a:cs typeface="Montserrat" charset="0"/>
                </a:rPr>
                <a:t>MICHAEL BROWN</a:t>
              </a:r>
            </a:p>
          </p:txBody>
        </p:sp>
        <p:sp>
          <p:nvSpPr>
            <p:cNvPr id="19" name="TextBox 18">
              <a:extLst>
                <a:ext uri="{FF2B5EF4-FFF2-40B4-BE49-F238E27FC236}">
                  <a16:creationId xmlns:a16="http://schemas.microsoft.com/office/drawing/2014/main" id="{127E375E-63AB-085A-855F-9FFE8DDCB17F}"/>
                </a:ext>
              </a:extLst>
            </p:cNvPr>
            <p:cNvSpPr txBox="1"/>
            <p:nvPr/>
          </p:nvSpPr>
          <p:spPr>
            <a:xfrm>
              <a:off x="3494058" y="11344764"/>
              <a:ext cx="3352801" cy="1077218"/>
            </a:xfrm>
            <a:prstGeom prst="rect">
              <a:avLst/>
            </a:prstGeom>
            <a:noFill/>
          </p:spPr>
          <p:txBody>
            <a:bodyPr wrap="square" rtlCol="0">
              <a:spAutoFit/>
            </a:bodyPr>
            <a:lstStyle/>
            <a:p>
              <a:pPr algn="ctr"/>
              <a:r>
                <a:rPr lang="en-US" sz="3200" spc="300">
                  <a:solidFill>
                    <a:schemeClr val="bg1"/>
                  </a:solidFill>
                  <a:latin typeface="Aptos" panose="020B0004020202020204" pitchFamily="34" charset="0"/>
                </a:rPr>
                <a:t>Senior Attorney</a:t>
              </a:r>
            </a:p>
          </p:txBody>
        </p:sp>
      </p:grpSp>
      <p:grpSp>
        <p:nvGrpSpPr>
          <p:cNvPr id="20" name="Group 19">
            <a:extLst>
              <a:ext uri="{FF2B5EF4-FFF2-40B4-BE49-F238E27FC236}">
                <a16:creationId xmlns:a16="http://schemas.microsoft.com/office/drawing/2014/main" id="{F8A75CAB-ECD7-6B84-768B-CD91533AE548}"/>
              </a:ext>
            </a:extLst>
          </p:cNvPr>
          <p:cNvGrpSpPr/>
          <p:nvPr/>
        </p:nvGrpSpPr>
        <p:grpSpPr>
          <a:xfrm>
            <a:off x="14456048" y="9166668"/>
            <a:ext cx="4637853" cy="1846775"/>
            <a:chOff x="3494059" y="10082764"/>
            <a:chExt cx="4637853" cy="1846775"/>
          </a:xfrm>
        </p:grpSpPr>
        <p:sp>
          <p:nvSpPr>
            <p:cNvPr id="21" name="TextBox 20">
              <a:extLst>
                <a:ext uri="{FF2B5EF4-FFF2-40B4-BE49-F238E27FC236}">
                  <a16:creationId xmlns:a16="http://schemas.microsoft.com/office/drawing/2014/main" id="{AB49E9FB-19D5-1472-B6EC-D3D744E143AF}"/>
                </a:ext>
              </a:extLst>
            </p:cNvPr>
            <p:cNvSpPr txBox="1"/>
            <p:nvPr/>
          </p:nvSpPr>
          <p:spPr>
            <a:xfrm>
              <a:off x="3494059" y="10082764"/>
              <a:ext cx="4637853" cy="1200329"/>
            </a:xfrm>
            <a:prstGeom prst="rect">
              <a:avLst/>
            </a:prstGeom>
            <a:noFill/>
          </p:spPr>
          <p:txBody>
            <a:bodyPr wrap="square" lIns="91440" tIns="45720" rIns="91440" bIns="45720" rtlCol="0" anchor="t">
              <a:spAutoFit/>
            </a:bodyPr>
            <a:lstStyle/>
            <a:p>
              <a:pPr algn="ctr"/>
              <a:r>
                <a:rPr lang="en-US" sz="3600">
                  <a:solidFill>
                    <a:srgbClr val="F4792A"/>
                  </a:solidFill>
                  <a:latin typeface="Aptos ExtraBold"/>
                  <a:ea typeface="Montserrat" charset="0"/>
                  <a:cs typeface="Montserrat" charset="0"/>
                </a:rPr>
                <a:t>CYNDHIA RAMATCHANDIRANE</a:t>
              </a:r>
            </a:p>
          </p:txBody>
        </p:sp>
        <p:sp>
          <p:nvSpPr>
            <p:cNvPr id="22" name="TextBox 21">
              <a:extLst>
                <a:ext uri="{FF2B5EF4-FFF2-40B4-BE49-F238E27FC236}">
                  <a16:creationId xmlns:a16="http://schemas.microsoft.com/office/drawing/2014/main" id="{C33C4E07-CCCA-BC6A-87FA-6CF47A3EAD5C}"/>
                </a:ext>
              </a:extLst>
            </p:cNvPr>
            <p:cNvSpPr txBox="1"/>
            <p:nvPr/>
          </p:nvSpPr>
          <p:spPr>
            <a:xfrm>
              <a:off x="4126995" y="11344764"/>
              <a:ext cx="3352801" cy="584775"/>
            </a:xfrm>
            <a:prstGeom prst="rect">
              <a:avLst/>
            </a:prstGeom>
            <a:noFill/>
          </p:spPr>
          <p:txBody>
            <a:bodyPr wrap="square" rtlCol="0">
              <a:spAutoFit/>
            </a:bodyPr>
            <a:lstStyle/>
            <a:p>
              <a:pPr algn="ctr"/>
              <a:r>
                <a:rPr lang="en-US" sz="3200" spc="300">
                  <a:solidFill>
                    <a:schemeClr val="bg1"/>
                  </a:solidFill>
                  <a:latin typeface="Aptos" panose="020B0004020202020204" pitchFamily="34" charset="0"/>
                </a:rPr>
                <a:t>Staff Scientist</a:t>
              </a:r>
            </a:p>
          </p:txBody>
        </p:sp>
      </p:grpSp>
      <p:grpSp>
        <p:nvGrpSpPr>
          <p:cNvPr id="31" name="Group 30">
            <a:extLst>
              <a:ext uri="{FF2B5EF4-FFF2-40B4-BE49-F238E27FC236}">
                <a16:creationId xmlns:a16="http://schemas.microsoft.com/office/drawing/2014/main" id="{530271A3-D2D9-F2E3-1FDE-3E839CCA626E}"/>
              </a:ext>
            </a:extLst>
          </p:cNvPr>
          <p:cNvGrpSpPr>
            <a:grpSpLocks noGrp="1" noUngrp="1" noRot="1" noMove="1" noResize="1"/>
          </p:cNvGrpSpPr>
          <p:nvPr/>
        </p:nvGrpSpPr>
        <p:grpSpPr>
          <a:xfrm>
            <a:off x="-1" y="13555384"/>
            <a:ext cx="24377649" cy="178904"/>
            <a:chOff x="1" y="9963150"/>
            <a:chExt cx="24377649" cy="263572"/>
          </a:xfrm>
        </p:grpSpPr>
        <p:sp>
          <p:nvSpPr>
            <p:cNvPr id="32" name="Rectangle 31">
              <a:extLst>
                <a:ext uri="{FF2B5EF4-FFF2-40B4-BE49-F238E27FC236}">
                  <a16:creationId xmlns:a16="http://schemas.microsoft.com/office/drawing/2014/main" id="{4D398C41-74F8-F115-DD30-6B1724F7EA83}"/>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3" name="Rectangle 32">
              <a:extLst>
                <a:ext uri="{FF2B5EF4-FFF2-40B4-BE49-F238E27FC236}">
                  <a16:creationId xmlns:a16="http://schemas.microsoft.com/office/drawing/2014/main" id="{61996C15-AD56-0690-B0B1-4EC5B9A32568}"/>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4" name="Rectangle 33">
              <a:extLst>
                <a:ext uri="{FF2B5EF4-FFF2-40B4-BE49-F238E27FC236}">
                  <a16:creationId xmlns:a16="http://schemas.microsoft.com/office/drawing/2014/main" id="{A31A667E-9F69-FD82-5092-AD79E5655C2A}"/>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5" name="Rectangle 34">
              <a:extLst>
                <a:ext uri="{FF2B5EF4-FFF2-40B4-BE49-F238E27FC236}">
                  <a16:creationId xmlns:a16="http://schemas.microsoft.com/office/drawing/2014/main" id="{CCE8EE52-8C26-BF5C-43F7-54228E2F2EAD}"/>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spTree>
    <p:extLst>
      <p:ext uri="{BB962C8B-B14F-4D97-AF65-F5344CB8AC3E}">
        <p14:creationId xmlns:p14="http://schemas.microsoft.com/office/powerpoint/2010/main" val="198527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460391-690E-7AA8-29E8-6262C4B4F375}"/>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A9521747-C6CC-9EE5-B332-32DD1AB031F7}"/>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1174EBF6-E734-0177-ED13-DAF49457FBB7}"/>
              </a:ext>
            </a:extLst>
          </p:cNvPr>
          <p:cNvSpPr txBox="1"/>
          <p:nvPr/>
        </p:nvSpPr>
        <p:spPr>
          <a:xfrm>
            <a:off x="8268511" y="518294"/>
            <a:ext cx="13754326" cy="1200329"/>
          </a:xfrm>
          <a:prstGeom prst="rect">
            <a:avLst/>
          </a:prstGeom>
          <a:noFill/>
        </p:spPr>
        <p:txBody>
          <a:bodyPr wrap="square" rtlCol="0">
            <a:spAutoFit/>
          </a:bodyPr>
          <a:lstStyle/>
          <a:p>
            <a:r>
              <a:rPr lang="en-US" sz="7200" dirty="0">
                <a:solidFill>
                  <a:srgbClr val="96CA4E"/>
                </a:solidFill>
                <a:latin typeface="Aptos ExtraBold" panose="020B0004020202020204" pitchFamily="34" charset="0"/>
                <a:ea typeface="Montserrat" charset="0"/>
                <a:cs typeface="Montserrat" charset="0"/>
              </a:rPr>
              <a:t>Army Corps approvals:</a:t>
            </a:r>
          </a:p>
        </p:txBody>
      </p:sp>
      <p:sp>
        <p:nvSpPr>
          <p:cNvPr id="3" name="TextBox 2">
            <a:extLst>
              <a:ext uri="{FF2B5EF4-FFF2-40B4-BE49-F238E27FC236}">
                <a16:creationId xmlns:a16="http://schemas.microsoft.com/office/drawing/2014/main" id="{1170D7A6-4CCD-E1D4-AACF-10FD80395A7E}"/>
              </a:ext>
            </a:extLst>
          </p:cNvPr>
          <p:cNvSpPr txBox="1"/>
          <p:nvPr/>
        </p:nvSpPr>
        <p:spPr>
          <a:xfrm>
            <a:off x="8268512" y="4062863"/>
            <a:ext cx="14534502" cy="2215991"/>
          </a:xfrm>
          <a:prstGeom prst="rect">
            <a:avLst/>
          </a:prstGeom>
          <a:noFill/>
        </p:spPr>
        <p:txBody>
          <a:bodyPr wrap="square" lIns="91440" tIns="45720" rIns="91440" bIns="45720" rtlCol="0" anchor="t">
            <a:spAutoFit/>
          </a:bodyPr>
          <a:lstStyle/>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Previous public comments </a:t>
            </a:r>
          </a:p>
          <a:p>
            <a:pPr marL="457200" lvl="0" indent="-457200">
              <a:lnSpc>
                <a:spcPct val="150000"/>
              </a:lnSpc>
              <a:buFont typeface="Wingdings" panose="05000000000000000000" pitchFamily="2" charset="2"/>
              <a:buChar char="§"/>
            </a:pPr>
            <a:r>
              <a:rPr lang="en-US" sz="4800" dirty="0">
                <a:solidFill>
                  <a:schemeClr val="bg1"/>
                </a:solidFill>
                <a:latin typeface="Colfax Regular" panose="020B0304000000010002" pitchFamily="34" charset="0"/>
                <a:ea typeface="Montserrat Light" charset="0"/>
                <a:cs typeface="Montserrat Light" charset="0"/>
              </a:rPr>
              <a:t>Upcoming CWA 404 approvals </a:t>
            </a:r>
          </a:p>
        </p:txBody>
      </p:sp>
      <p:grpSp>
        <p:nvGrpSpPr>
          <p:cNvPr id="25" name="Group 24">
            <a:extLst>
              <a:ext uri="{FF2B5EF4-FFF2-40B4-BE49-F238E27FC236}">
                <a16:creationId xmlns:a16="http://schemas.microsoft.com/office/drawing/2014/main" id="{94C03DC6-3A35-7513-FA44-754095D4BE9C}"/>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81A1E77A-DB5A-D7CD-3BD5-3CEE64452711}"/>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AF8E42BB-B201-97CE-9276-A3783E41D8F8}"/>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794626B3-7ADA-FA0E-9317-03AEAC24526B}"/>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BD4F9FDC-0C0C-DB56-DACA-990253394E87}"/>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A926595E-7F78-4473-6711-02289505C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20362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C54602-C8A2-8007-A0CE-D054E1E5B929}"/>
            </a:ext>
          </a:extLst>
        </p:cNvPr>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4D2107E6-EBE6-116E-BFA8-CAF773AA03E9}"/>
              </a:ext>
            </a:extLst>
          </p:cNvPr>
          <p:cNvPicPr>
            <a:picLocks noChangeAspect="1"/>
          </p:cNvPicPr>
          <p:nvPr/>
        </p:nvPicPr>
        <p:blipFill>
          <a:blip r:embed="rId3"/>
          <a:stretch>
            <a:fillRect/>
          </a:stretch>
        </p:blipFill>
        <p:spPr>
          <a:xfrm>
            <a:off x="5703843" y="5553799"/>
            <a:ext cx="12969958" cy="2608402"/>
          </a:xfrm>
          <a:prstGeom prst="rect">
            <a:avLst/>
          </a:prstGeom>
        </p:spPr>
      </p:pic>
      <p:grpSp>
        <p:nvGrpSpPr>
          <p:cNvPr id="2" name="Group 1">
            <a:extLst>
              <a:ext uri="{FF2B5EF4-FFF2-40B4-BE49-F238E27FC236}">
                <a16:creationId xmlns:a16="http://schemas.microsoft.com/office/drawing/2014/main" id="{5C78E766-98BA-0E21-AD24-A1E44A21381C}"/>
              </a:ext>
            </a:extLst>
          </p:cNvPr>
          <p:cNvGrpSpPr>
            <a:grpSpLocks noGrp="1" noUngrp="1" noRot="1" noMove="1" noResize="1"/>
          </p:cNvGrpSpPr>
          <p:nvPr/>
        </p:nvGrpSpPr>
        <p:grpSpPr>
          <a:xfrm>
            <a:off x="-1" y="0"/>
            <a:ext cx="24377649" cy="210193"/>
            <a:chOff x="1" y="9963150"/>
            <a:chExt cx="24377649" cy="263572"/>
          </a:xfrm>
        </p:grpSpPr>
        <p:sp>
          <p:nvSpPr>
            <p:cNvPr id="3" name="Rectangle 2">
              <a:extLst>
                <a:ext uri="{FF2B5EF4-FFF2-40B4-BE49-F238E27FC236}">
                  <a16:creationId xmlns:a16="http://schemas.microsoft.com/office/drawing/2014/main" id="{44B49E46-2870-E270-1CBD-74510E9460FF}"/>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4" name="Rectangle 3">
              <a:extLst>
                <a:ext uri="{FF2B5EF4-FFF2-40B4-BE49-F238E27FC236}">
                  <a16:creationId xmlns:a16="http://schemas.microsoft.com/office/drawing/2014/main" id="{E482FAD4-9EA2-4B31-3397-8D7936EF24F2}"/>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5" name="Rectangle 4">
              <a:extLst>
                <a:ext uri="{FF2B5EF4-FFF2-40B4-BE49-F238E27FC236}">
                  <a16:creationId xmlns:a16="http://schemas.microsoft.com/office/drawing/2014/main" id="{45441F3A-6190-4AFB-611F-AEAD28F6C607}"/>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 name="Rectangle 7">
              <a:extLst>
                <a:ext uri="{FF2B5EF4-FFF2-40B4-BE49-F238E27FC236}">
                  <a16:creationId xmlns:a16="http://schemas.microsoft.com/office/drawing/2014/main" id="{3AE69A45-9D6D-FAC0-2C3A-950671E837C3}"/>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9" name="Picture 8" descr="A white circle with a black circle and a black circle with a black circle and a black circle with a black circle and a black circle with a black circle and a black circle with a black circle&#10;&#10;Description automatically generated">
            <a:extLst>
              <a:ext uri="{FF2B5EF4-FFF2-40B4-BE49-F238E27FC236}">
                <a16:creationId xmlns:a16="http://schemas.microsoft.com/office/drawing/2014/main" id="{5DF5B50F-52C1-5059-7C13-19F687175C64}"/>
              </a:ext>
            </a:extLst>
          </p:cNvPr>
          <p:cNvPicPr>
            <a:picLocks noChangeAspect="1"/>
          </p:cNvPicPr>
          <p:nvPr/>
        </p:nvPicPr>
        <p:blipFill>
          <a:blip r:embed="rId4"/>
          <a:stretch>
            <a:fillRect/>
          </a:stretch>
        </p:blipFill>
        <p:spPr>
          <a:xfrm>
            <a:off x="16659828" y="11614826"/>
            <a:ext cx="6945203" cy="1366533"/>
          </a:xfrm>
          <a:prstGeom prst="rect">
            <a:avLst/>
          </a:prstGeom>
        </p:spPr>
      </p:pic>
    </p:spTree>
    <p:extLst>
      <p:ext uri="{BB962C8B-B14F-4D97-AF65-F5344CB8AC3E}">
        <p14:creationId xmlns:p14="http://schemas.microsoft.com/office/powerpoint/2010/main" val="30248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5C6AEB-081F-89F0-00CD-5726835BDA62}"/>
            </a:ext>
          </a:extLst>
        </p:cNvPr>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3BE17CD6-AA8A-CF66-4275-32A92722864E}"/>
              </a:ext>
            </a:extLst>
          </p:cNvPr>
          <p:cNvPicPr>
            <a:picLocks noGrp="1" noChangeAspect="1"/>
          </p:cNvPicPr>
          <p:nvPr>
            <p:ph type="pic" sz="quarter" idx="10"/>
          </p:nvPr>
        </p:nvPicPr>
        <p:blipFill>
          <a:blip r:embed="rId3"/>
          <a:srcRect l="17979" r="46533"/>
          <a:stretch>
            <a:fillRect/>
          </a:stretch>
        </p:blipFill>
        <p:spPr>
          <a:xfrm>
            <a:off x="0" y="0"/>
            <a:ext cx="7298504" cy="13716000"/>
          </a:xfrm>
        </p:spPr>
      </p:pic>
      <p:sp>
        <p:nvSpPr>
          <p:cNvPr id="2" name="TextBox 1">
            <a:extLst>
              <a:ext uri="{FF2B5EF4-FFF2-40B4-BE49-F238E27FC236}">
                <a16:creationId xmlns:a16="http://schemas.microsoft.com/office/drawing/2014/main" id="{C4D16901-298D-8206-1F55-0E8345579ACF}"/>
              </a:ext>
            </a:extLst>
          </p:cNvPr>
          <p:cNvSpPr txBox="1"/>
          <p:nvPr/>
        </p:nvSpPr>
        <p:spPr>
          <a:xfrm>
            <a:off x="8268511" y="518294"/>
            <a:ext cx="13754326" cy="1200329"/>
          </a:xfrm>
          <a:prstGeom prst="rect">
            <a:avLst/>
          </a:prstGeom>
          <a:noFill/>
        </p:spPr>
        <p:txBody>
          <a:bodyPr wrap="square" rtlCol="0">
            <a:spAutoFit/>
          </a:bodyPr>
          <a:lstStyle/>
          <a:p>
            <a:r>
              <a:rPr lang="en-US" sz="7200">
                <a:solidFill>
                  <a:srgbClr val="96CA4E"/>
                </a:solidFill>
                <a:latin typeface="Aptos ExtraBold" panose="020B0004020202020204" pitchFamily="34" charset="0"/>
                <a:ea typeface="Montserrat" charset="0"/>
                <a:cs typeface="Montserrat" charset="0"/>
              </a:rPr>
              <a:t>Additional resources</a:t>
            </a:r>
            <a:r>
              <a:rPr lang="en-US" sz="7200" dirty="0">
                <a:solidFill>
                  <a:srgbClr val="96CA4E"/>
                </a:solidFill>
                <a:latin typeface="Aptos ExtraBold" panose="020B0004020202020204" pitchFamily="34" charset="0"/>
                <a:ea typeface="Montserrat" charset="0"/>
                <a:cs typeface="Montserrat" charset="0"/>
              </a:rPr>
              <a:t>:</a:t>
            </a:r>
          </a:p>
        </p:txBody>
      </p:sp>
      <p:sp>
        <p:nvSpPr>
          <p:cNvPr id="3" name="TextBox 2">
            <a:extLst>
              <a:ext uri="{FF2B5EF4-FFF2-40B4-BE49-F238E27FC236}">
                <a16:creationId xmlns:a16="http://schemas.microsoft.com/office/drawing/2014/main" id="{0A9B1949-9E7D-4163-5B5F-28BE13E0A05F}"/>
              </a:ext>
            </a:extLst>
          </p:cNvPr>
          <p:cNvSpPr txBox="1"/>
          <p:nvPr/>
        </p:nvSpPr>
        <p:spPr>
          <a:xfrm>
            <a:off x="7719872" y="4286346"/>
            <a:ext cx="14534502" cy="6740307"/>
          </a:xfrm>
          <a:prstGeom prst="rect">
            <a:avLst/>
          </a:prstGeom>
          <a:noFill/>
        </p:spPr>
        <p:txBody>
          <a:bodyPr wrap="square" lIns="91440" tIns="45720" rIns="91440" bIns="45720" rtlCol="0" anchor="t">
            <a:spAutoFit/>
          </a:bodyPr>
          <a:lstStyle/>
          <a:p>
            <a:r>
              <a:rPr lang="en-US" sz="4800" dirty="0">
                <a:latin typeface="Arial" panose="020B0604020202020204" pitchFamily="34" charset="0"/>
                <a:ea typeface="Aptos" panose="020B0004020202020204" pitchFamily="34" charset="0"/>
                <a:cs typeface="Aptos" panose="020B0004020202020204" pitchFamily="34" charset="0"/>
              </a:rPr>
              <a:t> </a:t>
            </a:r>
            <a:endParaRPr lang="en-US" sz="4800" dirty="0">
              <a:latin typeface="Aptos" panose="020B00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Louisiana Certificate of Convenience and Public Necessity</a:t>
            </a:r>
            <a:endPar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Louisiana CCS factsheet</a:t>
            </a: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Iowa Easement Team website</a:t>
            </a:r>
            <a:endParaRPr lang="en-US" sz="4800" dirty="0">
              <a:latin typeface="Aptos" panose="020B00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Texas Easement Action Alliance website</a:t>
            </a:r>
            <a:endParaRPr lang="en-US" sz="4800" dirty="0">
              <a:latin typeface="Aptos" panose="020B00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Indiana Action Team website</a:t>
            </a:r>
            <a:endParaRPr lang="en-US" sz="4800" dirty="0">
              <a:latin typeface="Aptos" panose="020B00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Webinar for South Dakota Easement Team</a:t>
            </a:r>
            <a:endParaRPr lang="en-US" sz="4800" dirty="0">
              <a:latin typeface="Aptos" panose="020B0004020202020204" pitchFamily="34" charset="0"/>
              <a:ea typeface="Aptos" panose="020B0004020202020204" pitchFamily="34" charset="0"/>
              <a:cs typeface="Aptos" panose="020B0004020202020204" pitchFamily="34" charset="0"/>
            </a:endParaRPr>
          </a:p>
          <a:p>
            <a:pPr marL="685800" indent="-685800">
              <a:buFont typeface="Arial" panose="020B0604020202020204" pitchFamily="34" charset="0"/>
              <a:buChar char="•"/>
            </a:pPr>
            <a:r>
              <a:rPr lang="en-US" sz="4800" u="sng" dirty="0">
                <a:solidFill>
                  <a:srgbClr val="0000FF"/>
                </a:solidFill>
                <a:latin typeface="Arial" panose="020B0604020202020204" pitchFamily="34" charset="0"/>
                <a:ea typeface="Aptos" panose="020B0004020202020204" pitchFamily="34" charset="0"/>
                <a:cs typeface="Aptos" panose="020B0004020202020204" pitchFamily="34" charset="0"/>
                <a:hlinkClick r:id="rId9">
                  <a:extLst>
                    <a:ext uri="{A12FA001-AC4F-418D-AE19-62706E023703}">
                      <ahyp:hlinkClr xmlns:ahyp="http://schemas.microsoft.com/office/drawing/2018/hyperlinkcolor" val="tx"/>
                    </a:ext>
                  </a:extLst>
                </a:hlinkClick>
              </a:rPr>
              <a:t>Hoosiers' Guide to CCS</a:t>
            </a:r>
            <a:endParaRPr lang="en-US" sz="4800" dirty="0">
              <a:latin typeface="Aptos" panose="020B0004020202020204" pitchFamily="34" charset="0"/>
              <a:ea typeface="Aptos" panose="020B0004020202020204" pitchFamily="34" charset="0"/>
              <a:cs typeface="Aptos" panose="020B0004020202020204" pitchFamily="34" charset="0"/>
            </a:endParaRPr>
          </a:p>
        </p:txBody>
      </p:sp>
      <p:grpSp>
        <p:nvGrpSpPr>
          <p:cNvPr id="25" name="Group 24">
            <a:extLst>
              <a:ext uri="{FF2B5EF4-FFF2-40B4-BE49-F238E27FC236}">
                <a16:creationId xmlns:a16="http://schemas.microsoft.com/office/drawing/2014/main" id="{E9E5F29C-B651-FBC4-DA0C-BB44B3CDFACE}"/>
              </a:ext>
            </a:extLst>
          </p:cNvPr>
          <p:cNvGrpSpPr/>
          <p:nvPr/>
        </p:nvGrpSpPr>
        <p:grpSpPr>
          <a:xfrm rot="5400000">
            <a:off x="387627" y="6768544"/>
            <a:ext cx="13716003" cy="178906"/>
            <a:chOff x="1" y="9963150"/>
            <a:chExt cx="24377649" cy="263572"/>
          </a:xfrm>
        </p:grpSpPr>
        <p:sp>
          <p:nvSpPr>
            <p:cNvPr id="26" name="Rectangle 25">
              <a:extLst>
                <a:ext uri="{FF2B5EF4-FFF2-40B4-BE49-F238E27FC236}">
                  <a16:creationId xmlns:a16="http://schemas.microsoft.com/office/drawing/2014/main" id="{915FF098-5396-E370-B101-D0213E5680BB}"/>
                </a:ext>
              </a:extLst>
            </p:cNvPr>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284FCE6F-CCC5-8A53-699C-6787B554EEAF}"/>
                </a:ext>
              </a:extLst>
            </p:cNvPr>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714C0045-D618-2ED0-9BE0-E32D5B7FFFB7}"/>
                </a:ext>
              </a:extLst>
            </p:cNvPr>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71B4CE5B-2A15-0733-9734-05A398CCA5C8}"/>
                </a:ext>
              </a:extLst>
            </p:cNvPr>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6DD00486-59AB-FAD8-9785-EAE7E2E690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Tree>
    <p:extLst>
      <p:ext uri="{BB962C8B-B14F-4D97-AF65-F5344CB8AC3E}">
        <p14:creationId xmlns:p14="http://schemas.microsoft.com/office/powerpoint/2010/main" val="427939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413EAD-675E-D080-3ECE-321A361F3A7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BDE9CA0-F2EA-1469-3773-1B8C8B8C738C}"/>
              </a:ext>
            </a:extLst>
          </p:cNvPr>
          <p:cNvGrpSpPr>
            <a:grpSpLocks noGrp="1" noUngrp="1" noRot="1" noMove="1" noResize="1"/>
          </p:cNvGrpSpPr>
          <p:nvPr/>
        </p:nvGrpSpPr>
        <p:grpSpPr>
          <a:xfrm rot="5400000">
            <a:off x="-4104606" y="6835137"/>
            <a:ext cx="13716003" cy="45719"/>
            <a:chOff x="1" y="9963150"/>
            <a:chExt cx="24377649" cy="263572"/>
          </a:xfrm>
        </p:grpSpPr>
        <p:sp>
          <p:nvSpPr>
            <p:cNvPr id="10" name="Rectangle 9">
              <a:extLst>
                <a:ext uri="{FF2B5EF4-FFF2-40B4-BE49-F238E27FC236}">
                  <a16:creationId xmlns:a16="http://schemas.microsoft.com/office/drawing/2014/main" id="{B94CE18B-F414-0E09-437E-D43554981C1C}"/>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1" name="Rectangle 10">
              <a:extLst>
                <a:ext uri="{FF2B5EF4-FFF2-40B4-BE49-F238E27FC236}">
                  <a16:creationId xmlns:a16="http://schemas.microsoft.com/office/drawing/2014/main" id="{BD7D38ED-C1D3-0EBF-651F-EABD48A40379}"/>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2" name="Rectangle 11">
              <a:extLst>
                <a:ext uri="{FF2B5EF4-FFF2-40B4-BE49-F238E27FC236}">
                  <a16:creationId xmlns:a16="http://schemas.microsoft.com/office/drawing/2014/main" id="{F4BFB83B-CBB8-CB41-8A4A-026C8E79DC59}"/>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Rectangle 12">
              <a:extLst>
                <a:ext uri="{FF2B5EF4-FFF2-40B4-BE49-F238E27FC236}">
                  <a16:creationId xmlns:a16="http://schemas.microsoft.com/office/drawing/2014/main" id="{043F5E29-B934-4F11-2610-4B90260DF330}"/>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2" name="Picture 1" descr="A black and white logo with a globe and a pillar&#10;&#10;Description automatically generated">
            <a:extLst>
              <a:ext uri="{FF2B5EF4-FFF2-40B4-BE49-F238E27FC236}">
                <a16:creationId xmlns:a16="http://schemas.microsoft.com/office/drawing/2014/main" id="{88CED1F1-DF45-FE25-26AD-F50D51139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3" name="TextBox 2">
            <a:extLst>
              <a:ext uri="{FF2B5EF4-FFF2-40B4-BE49-F238E27FC236}">
                <a16:creationId xmlns:a16="http://schemas.microsoft.com/office/drawing/2014/main" id="{19D2A12E-15D3-2F53-0750-8B18687D5A75}"/>
              </a:ext>
            </a:extLst>
          </p:cNvPr>
          <p:cNvSpPr txBox="1"/>
          <p:nvPr/>
        </p:nvSpPr>
        <p:spPr>
          <a:xfrm>
            <a:off x="3477589" y="1245816"/>
            <a:ext cx="16343567" cy="1200329"/>
          </a:xfrm>
          <a:prstGeom prst="rect">
            <a:avLst/>
          </a:prstGeom>
          <a:noFill/>
        </p:spPr>
        <p:txBody>
          <a:bodyPr wrap="square" rtlCol="0">
            <a:spAutoFit/>
          </a:bodyPr>
          <a:lstStyle/>
          <a:p>
            <a:r>
              <a:rPr lang="en-US" sz="7200">
                <a:solidFill>
                  <a:srgbClr val="96CA4E"/>
                </a:solidFill>
                <a:latin typeface="Aptos ExtraBold" panose="020B0004020202020204" pitchFamily="34" charset="0"/>
                <a:ea typeface="Montserrat" charset="0"/>
                <a:cs typeface="Montserrat" charset="0"/>
              </a:rPr>
              <a:t>OUTLINE</a:t>
            </a:r>
          </a:p>
        </p:txBody>
      </p:sp>
      <p:sp>
        <p:nvSpPr>
          <p:cNvPr id="4" name="TextBox 3">
            <a:extLst>
              <a:ext uri="{FF2B5EF4-FFF2-40B4-BE49-F238E27FC236}">
                <a16:creationId xmlns:a16="http://schemas.microsoft.com/office/drawing/2014/main" id="{B8CD0B2E-B6B1-8748-DB99-DA00EB48A747}"/>
              </a:ext>
            </a:extLst>
          </p:cNvPr>
          <p:cNvSpPr txBox="1"/>
          <p:nvPr/>
        </p:nvSpPr>
        <p:spPr>
          <a:xfrm>
            <a:off x="3477589" y="3008420"/>
            <a:ext cx="9846735" cy="3267176"/>
          </a:xfrm>
          <a:prstGeom prst="rect">
            <a:avLst/>
          </a:prstGeom>
          <a:noFill/>
        </p:spPr>
        <p:txBody>
          <a:bodyPr wrap="square" lIns="91440" tIns="45720" rIns="91440" bIns="45720" rtlCol="0" anchor="t">
            <a:spAutoFit/>
          </a:bodyPr>
          <a:lstStyle/>
          <a:p>
            <a:pPr marL="857250" indent="-857250">
              <a:lnSpc>
                <a:spcPct val="200000"/>
              </a:lnSpc>
              <a:buFont typeface="Arial" panose="020B0604020202020204" pitchFamily="34" charset="0"/>
              <a:buChar char="•"/>
            </a:pPr>
            <a:r>
              <a:rPr lang="en-US" sz="3600" dirty="0">
                <a:solidFill>
                  <a:schemeClr val="bg1"/>
                </a:solidFill>
                <a:latin typeface="Aptos"/>
              </a:rPr>
              <a:t>Project overview</a:t>
            </a:r>
          </a:p>
          <a:p>
            <a:pPr marL="857250" indent="-857250">
              <a:lnSpc>
                <a:spcPct val="200000"/>
              </a:lnSpc>
              <a:buFont typeface="Arial" panose="020B0604020202020204" pitchFamily="34" charset="0"/>
              <a:buChar char="•"/>
            </a:pPr>
            <a:r>
              <a:rPr lang="en-US" sz="3600" dirty="0">
                <a:solidFill>
                  <a:schemeClr val="bg1"/>
                </a:solidFill>
                <a:latin typeface="Aptos"/>
              </a:rPr>
              <a:t>CO2 Pipeline risks </a:t>
            </a:r>
          </a:p>
          <a:p>
            <a:pPr marL="857250" indent="-857250">
              <a:lnSpc>
                <a:spcPct val="200000"/>
              </a:lnSpc>
              <a:buFont typeface="Arial" panose="020B0604020202020204" pitchFamily="34" charset="0"/>
              <a:buChar char="•"/>
            </a:pPr>
            <a:r>
              <a:rPr lang="en-US" sz="3600" dirty="0">
                <a:solidFill>
                  <a:schemeClr val="bg1"/>
                </a:solidFill>
                <a:latin typeface="Aptos"/>
              </a:rPr>
              <a:t>Advocacy opportunities </a:t>
            </a:r>
          </a:p>
        </p:txBody>
      </p:sp>
      <p:pic>
        <p:nvPicPr>
          <p:cNvPr id="5" name="Picture 4">
            <a:extLst>
              <a:ext uri="{FF2B5EF4-FFF2-40B4-BE49-F238E27FC236}">
                <a16:creationId xmlns:a16="http://schemas.microsoft.com/office/drawing/2014/main" id="{758BC0AD-6D29-3FC5-BDD3-8199510B29F1}"/>
              </a:ext>
            </a:extLst>
          </p:cNvPr>
          <p:cNvPicPr>
            <a:picLocks noChangeAspect="1"/>
          </p:cNvPicPr>
          <p:nvPr/>
        </p:nvPicPr>
        <p:blipFill>
          <a:blip r:embed="rId4"/>
          <a:srcRect/>
          <a:stretch/>
        </p:blipFill>
        <p:spPr>
          <a:xfrm>
            <a:off x="14377481" y="3456463"/>
            <a:ext cx="9158111" cy="6404481"/>
          </a:xfrm>
          <a:prstGeom prst="rect">
            <a:avLst/>
          </a:prstGeom>
        </p:spPr>
      </p:pic>
    </p:spTree>
    <p:extLst>
      <p:ext uri="{BB962C8B-B14F-4D97-AF65-F5344CB8AC3E}">
        <p14:creationId xmlns:p14="http://schemas.microsoft.com/office/powerpoint/2010/main" val="362127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9F6CF-C63F-5E45-9322-686E1C15D033}"/>
              </a:ext>
            </a:extLst>
          </p:cNvPr>
          <p:cNvSpPr txBox="1"/>
          <p:nvPr/>
        </p:nvSpPr>
        <p:spPr>
          <a:xfrm>
            <a:off x="1259683" y="818920"/>
            <a:ext cx="21191838" cy="1200329"/>
          </a:xfrm>
          <a:prstGeom prst="rect">
            <a:avLst/>
          </a:prstGeom>
          <a:noFill/>
        </p:spPr>
        <p:txBody>
          <a:bodyPr wrap="square" lIns="91440" tIns="45720" rIns="91440" bIns="45720" rtlCol="0" anchor="t">
            <a:spAutoFit/>
          </a:bodyPr>
          <a:lstStyle/>
          <a:p>
            <a:r>
              <a:rPr lang="en-US" sz="7200" dirty="0">
                <a:solidFill>
                  <a:srgbClr val="96CA4E"/>
                </a:solidFill>
                <a:latin typeface="Aptos ExtraBold"/>
                <a:ea typeface="Montserrat" charset="0"/>
                <a:cs typeface="Montserrat" charset="0"/>
              </a:rPr>
              <a:t>Project Overview: Lake Charles Methanol II, LLC</a:t>
            </a:r>
          </a:p>
        </p:txBody>
      </p:sp>
      <p:sp>
        <p:nvSpPr>
          <p:cNvPr id="3" name="TextBox 2">
            <a:extLst>
              <a:ext uri="{FF2B5EF4-FFF2-40B4-BE49-F238E27FC236}">
                <a16:creationId xmlns:a16="http://schemas.microsoft.com/office/drawing/2014/main" id="{08A0F688-6449-3F41-B82F-905E0119DDEA}"/>
              </a:ext>
            </a:extLst>
          </p:cNvPr>
          <p:cNvSpPr txBox="1"/>
          <p:nvPr/>
        </p:nvSpPr>
        <p:spPr>
          <a:xfrm>
            <a:off x="993918" y="4576764"/>
            <a:ext cx="14033089" cy="6155531"/>
          </a:xfrm>
          <a:prstGeom prst="rect">
            <a:avLst/>
          </a:prstGeom>
          <a:noFill/>
        </p:spPr>
        <p:txBody>
          <a:bodyPr wrap="square" lIns="91440" tIns="45720" rIns="91440" bIns="45720" rtlCol="0" anchor="t">
            <a:spAutoFit/>
          </a:bodyPr>
          <a:lstStyle/>
          <a:p>
            <a:pPr>
              <a:lnSpc>
                <a:spcPct val="150000"/>
              </a:lnSpc>
            </a:pPr>
            <a:endParaRPr lang="en-US" sz="3600" dirty="0">
              <a:solidFill>
                <a:schemeClr val="bg1"/>
              </a:solidFill>
              <a:latin typeface="Aptos"/>
            </a:endParaRPr>
          </a:p>
          <a:p>
            <a:pPr marL="457200" indent="-457200">
              <a:lnSpc>
                <a:spcPct val="150000"/>
              </a:lnSpc>
              <a:buFont typeface="Wingdings" panose="05000000000000000000" pitchFamily="2" charset="2"/>
              <a:buChar char="§"/>
            </a:pPr>
            <a:r>
              <a:rPr lang="en-US" sz="3600" dirty="0">
                <a:solidFill>
                  <a:schemeClr val="bg1"/>
                </a:solidFill>
                <a:latin typeface="Aptos"/>
              </a:rPr>
              <a:t>LCM II would be “blue” methanol production facility with carbon capture and sequestration</a:t>
            </a:r>
          </a:p>
          <a:p>
            <a:pPr marL="457200" indent="-457200">
              <a:lnSpc>
                <a:spcPct val="150000"/>
              </a:lnSpc>
              <a:buFont typeface="Wingdings" panose="05000000000000000000" pitchFamily="2" charset="2"/>
              <a:buChar char="§"/>
            </a:pPr>
            <a:r>
              <a:rPr lang="en-US" sz="3600" dirty="0">
                <a:solidFill>
                  <a:schemeClr val="bg1"/>
                </a:solidFill>
                <a:latin typeface="Aptos"/>
              </a:rPr>
              <a:t>Project also includes tank farm, shipping terminal, and the proposed Lake Charles Lateral </a:t>
            </a:r>
            <a:r>
              <a:rPr lang="en-US" sz="3600" dirty="0">
                <a:solidFill>
                  <a:schemeClr val="bg1"/>
                </a:solidFill>
                <a:latin typeface="Aptos" panose="020B0004020202020204" pitchFamily="34" charset="0"/>
                <a:ea typeface="Montserrat Light" charset="0"/>
                <a:cs typeface="Montserrat Light" charset="0"/>
              </a:rPr>
              <a:t>CO</a:t>
            </a:r>
            <a:r>
              <a:rPr lang="en-US" sz="3600" baseline="-25000" dirty="0">
                <a:solidFill>
                  <a:schemeClr val="bg1"/>
                </a:solidFill>
                <a:latin typeface="Aptos" panose="020B0004020202020204" pitchFamily="34" charset="0"/>
              </a:rPr>
              <a:t>2</a:t>
            </a:r>
            <a:r>
              <a:rPr lang="en-US" sz="3600" dirty="0">
                <a:solidFill>
                  <a:schemeClr val="bg1"/>
                </a:solidFill>
                <a:latin typeface="Aptos" panose="020B0004020202020204" pitchFamily="34" charset="0"/>
              </a:rPr>
              <a:t> pipeline</a:t>
            </a:r>
          </a:p>
          <a:p>
            <a:pPr marL="457200" indent="-457200">
              <a:lnSpc>
                <a:spcPct val="150000"/>
              </a:lnSpc>
              <a:buFont typeface="Wingdings" panose="05000000000000000000" pitchFamily="2" charset="2"/>
              <a:buChar char="§"/>
            </a:pPr>
            <a:r>
              <a:rPr lang="en-US" sz="3600" dirty="0">
                <a:solidFill>
                  <a:schemeClr val="bg1"/>
                </a:solidFill>
                <a:latin typeface="Aptos"/>
              </a:rPr>
              <a:t>Over a decade of various proposed projects at this site</a:t>
            </a:r>
            <a:endParaRPr lang="en-US" sz="3600" dirty="0">
              <a:solidFill>
                <a:schemeClr val="bg1"/>
              </a:solidFill>
              <a:latin typeface="Aptos" panose="020B0004020202020204" pitchFamily="34" charset="0"/>
            </a:endParaRPr>
          </a:p>
          <a:p>
            <a:pPr marL="457200" indent="-457200">
              <a:lnSpc>
                <a:spcPct val="150000"/>
              </a:lnSpc>
              <a:buFont typeface="Wingdings" panose="05000000000000000000" pitchFamily="2" charset="2"/>
              <a:buChar char="§"/>
            </a:pPr>
            <a:endParaRPr lang="en-US" sz="3600" dirty="0">
              <a:solidFill>
                <a:schemeClr val="bg1"/>
              </a:solidFill>
              <a:latin typeface="Aptos"/>
            </a:endParaRPr>
          </a:p>
          <a:p>
            <a:pPr marL="457200" indent="-457200">
              <a:buFont typeface="Wingdings" panose="05000000000000000000" pitchFamily="2" charset="2"/>
              <a:buChar char="§"/>
            </a:pPr>
            <a:endParaRPr lang="en-US" sz="1600" dirty="0">
              <a:solidFill>
                <a:schemeClr val="bg1"/>
              </a:solidFill>
              <a:latin typeface="Colfax Regular" panose="020B0304000000010002" pitchFamily="34" charset="0"/>
              <a:ea typeface="Montserrat Light" charset="0"/>
              <a:cs typeface="Montserrat Light" charset="0"/>
            </a:endParaRPr>
          </a:p>
        </p:txBody>
      </p:sp>
      <p:grpSp>
        <p:nvGrpSpPr>
          <p:cNvPr id="25" name="Group 24">
            <a:extLst>
              <a:ext uri="{FF2B5EF4-FFF2-40B4-BE49-F238E27FC236}">
                <a16:creationId xmlns:a16="http://schemas.microsoft.com/office/drawing/2014/main" id="{3AA18CCB-0116-4224-737F-C8F544E223E4}"/>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6E561F5-A5A1-E808-6B62-D6CA076D4022}"/>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70BCD64A-4922-529C-2E21-B8034A524924}"/>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89E8CA51-3E77-4DB3-7D01-9743B5986EC9}"/>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FEBF979B-D78C-9E9F-91ED-0357A1DA8239}"/>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AC1AC474-9598-E482-BBD5-C8C511AB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pic>
        <p:nvPicPr>
          <p:cNvPr id="4" name="Picture 3">
            <a:extLst>
              <a:ext uri="{FF2B5EF4-FFF2-40B4-BE49-F238E27FC236}">
                <a16:creationId xmlns:a16="http://schemas.microsoft.com/office/drawing/2014/main" id="{1A262568-6F68-D5D6-9E11-2B654E336E00}"/>
              </a:ext>
            </a:extLst>
          </p:cNvPr>
          <p:cNvPicPr>
            <a:picLocks noChangeAspect="1"/>
          </p:cNvPicPr>
          <p:nvPr/>
        </p:nvPicPr>
        <p:blipFill>
          <a:blip r:embed="rId4"/>
          <a:stretch>
            <a:fillRect/>
          </a:stretch>
        </p:blipFill>
        <p:spPr>
          <a:xfrm>
            <a:off x="15192378" y="4569772"/>
            <a:ext cx="8393408" cy="5093120"/>
          </a:xfrm>
          <a:prstGeom prst="rect">
            <a:avLst/>
          </a:prstGeom>
        </p:spPr>
      </p:pic>
      <p:sp>
        <p:nvSpPr>
          <p:cNvPr id="6" name="TextBox 5">
            <a:extLst>
              <a:ext uri="{FF2B5EF4-FFF2-40B4-BE49-F238E27FC236}">
                <a16:creationId xmlns:a16="http://schemas.microsoft.com/office/drawing/2014/main" id="{A5947C24-297C-5596-8A51-46FC8F0714A9}"/>
              </a:ext>
            </a:extLst>
          </p:cNvPr>
          <p:cNvSpPr txBox="1"/>
          <p:nvPr/>
        </p:nvSpPr>
        <p:spPr>
          <a:xfrm>
            <a:off x="15192378" y="9953078"/>
            <a:ext cx="8546826" cy="461665"/>
          </a:xfrm>
          <a:prstGeom prst="rect">
            <a:avLst/>
          </a:prstGeom>
          <a:noFill/>
        </p:spPr>
        <p:txBody>
          <a:bodyPr wrap="square" rtlCol="0">
            <a:spAutoFit/>
          </a:bodyPr>
          <a:lstStyle/>
          <a:p>
            <a:r>
              <a:rPr lang="en-US" sz="2400">
                <a:solidFill>
                  <a:schemeClr val="bg1"/>
                </a:solidFill>
              </a:rPr>
              <a:t>Image from: </a:t>
            </a:r>
            <a:r>
              <a:rPr lang="en-US" sz="2400">
                <a:hlinkClick r:id="rId5"/>
              </a:rPr>
              <a:t>https://www.lakecharlesmethanol.com/lake-charles</a:t>
            </a:r>
            <a:r>
              <a:rPr lang="en-US" sz="2400"/>
              <a:t> </a:t>
            </a:r>
          </a:p>
        </p:txBody>
      </p:sp>
      <p:sp>
        <p:nvSpPr>
          <p:cNvPr id="7" name="TextBox 6">
            <a:extLst>
              <a:ext uri="{FF2B5EF4-FFF2-40B4-BE49-F238E27FC236}">
                <a16:creationId xmlns:a16="http://schemas.microsoft.com/office/drawing/2014/main" id="{1F2B04E2-3C41-E295-DEAB-6E54239F02B7}"/>
              </a:ext>
            </a:extLst>
          </p:cNvPr>
          <p:cNvSpPr txBox="1"/>
          <p:nvPr/>
        </p:nvSpPr>
        <p:spPr>
          <a:xfrm>
            <a:off x="18540919" y="2431915"/>
            <a:ext cx="1906621" cy="1200072"/>
          </a:xfrm>
          <a:prstGeom prst="rect">
            <a:avLst/>
          </a:prstGeom>
          <a:noFill/>
        </p:spPr>
        <p:txBody>
          <a:bodyPr wrap="square" rtlCol="0">
            <a:spAutoFit/>
          </a:bodyPr>
          <a:lstStyle/>
          <a:p>
            <a:r>
              <a:rPr lang="en-US">
                <a:solidFill>
                  <a:schemeClr val="bg1"/>
                </a:solidFill>
              </a:rPr>
              <a:t>Animal shelter</a:t>
            </a:r>
          </a:p>
        </p:txBody>
      </p:sp>
      <p:cxnSp>
        <p:nvCxnSpPr>
          <p:cNvPr id="9" name="Straight Arrow Connector 8">
            <a:extLst>
              <a:ext uri="{FF2B5EF4-FFF2-40B4-BE49-F238E27FC236}">
                <a16:creationId xmlns:a16="http://schemas.microsoft.com/office/drawing/2014/main" id="{5B857310-7974-2DA0-C33F-D8EB244B4E55}"/>
              </a:ext>
            </a:extLst>
          </p:cNvPr>
          <p:cNvCxnSpPr>
            <a:cxnSpLocks/>
            <a:stCxn id="7" idx="2"/>
          </p:cNvCxnSpPr>
          <p:nvPr/>
        </p:nvCxnSpPr>
        <p:spPr>
          <a:xfrm flipH="1">
            <a:off x="18871660" y="3631987"/>
            <a:ext cx="622570" cy="302878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8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9F6CF-C63F-5E45-9322-686E1C15D033}"/>
              </a:ext>
            </a:extLst>
          </p:cNvPr>
          <p:cNvSpPr txBox="1"/>
          <p:nvPr/>
        </p:nvSpPr>
        <p:spPr>
          <a:xfrm>
            <a:off x="505503" y="265375"/>
            <a:ext cx="19399752" cy="1200329"/>
          </a:xfrm>
          <a:prstGeom prst="rect">
            <a:avLst/>
          </a:prstGeom>
          <a:noFill/>
        </p:spPr>
        <p:txBody>
          <a:bodyPr wrap="square" lIns="91440" tIns="45720" rIns="91440" bIns="45720" rtlCol="0" anchor="t">
            <a:spAutoFit/>
          </a:bodyPr>
          <a:lstStyle/>
          <a:p>
            <a:r>
              <a:rPr lang="en-US" sz="7200">
                <a:solidFill>
                  <a:srgbClr val="96CA4E"/>
                </a:solidFill>
                <a:latin typeface="Aptos ExtraBold"/>
                <a:ea typeface="Montserrat" charset="0"/>
                <a:cs typeface="Montserrat" charset="0"/>
              </a:rPr>
              <a:t>Project Area </a:t>
            </a:r>
            <a:endParaRPr lang="en-US" sz="7200">
              <a:solidFill>
                <a:srgbClr val="96CA4E"/>
              </a:solidFill>
              <a:latin typeface="Aptos ExtraBold" panose="020B0004020202020204" pitchFamily="34" charset="0"/>
              <a:ea typeface="Montserrat" charset="0"/>
              <a:cs typeface="Montserrat" charset="0"/>
            </a:endParaRPr>
          </a:p>
        </p:txBody>
      </p:sp>
      <p:grpSp>
        <p:nvGrpSpPr>
          <p:cNvPr id="25" name="Group 24">
            <a:extLst>
              <a:ext uri="{FF2B5EF4-FFF2-40B4-BE49-F238E27FC236}">
                <a16:creationId xmlns:a16="http://schemas.microsoft.com/office/drawing/2014/main" id="{3AA18CCB-0116-4224-737F-C8F544E223E4}"/>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6E561F5-A5A1-E808-6B62-D6CA076D4022}"/>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70BCD64A-4922-529C-2E21-B8034A524924}"/>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89E8CA51-3E77-4DB3-7D01-9743B5986EC9}"/>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FEBF979B-D78C-9E9F-91ED-0357A1DA8239}"/>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AC1AC474-9598-E482-BBD5-C8C511AB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pic>
        <p:nvPicPr>
          <p:cNvPr id="6" name="Picture 5">
            <a:extLst>
              <a:ext uri="{FF2B5EF4-FFF2-40B4-BE49-F238E27FC236}">
                <a16:creationId xmlns:a16="http://schemas.microsoft.com/office/drawing/2014/main" id="{5AD75F7A-C087-ADE8-295C-673662BDD499}"/>
              </a:ext>
            </a:extLst>
          </p:cNvPr>
          <p:cNvPicPr>
            <a:picLocks noChangeAspect="1"/>
          </p:cNvPicPr>
          <p:nvPr/>
        </p:nvPicPr>
        <p:blipFill>
          <a:blip r:embed="rId4"/>
          <a:stretch>
            <a:fillRect/>
          </a:stretch>
        </p:blipFill>
        <p:spPr>
          <a:xfrm>
            <a:off x="684550" y="1945669"/>
            <a:ext cx="21921839" cy="11252037"/>
          </a:xfrm>
          <a:prstGeom prst="rect">
            <a:avLst/>
          </a:prstGeom>
        </p:spPr>
      </p:pic>
      <p:sp>
        <p:nvSpPr>
          <p:cNvPr id="3" name="Oval 2">
            <a:extLst>
              <a:ext uri="{FF2B5EF4-FFF2-40B4-BE49-F238E27FC236}">
                <a16:creationId xmlns:a16="http://schemas.microsoft.com/office/drawing/2014/main" id="{F09562D0-232F-69F2-2D9C-73492E3DFE4B}"/>
              </a:ext>
            </a:extLst>
          </p:cNvPr>
          <p:cNvSpPr/>
          <p:nvPr/>
        </p:nvSpPr>
        <p:spPr>
          <a:xfrm>
            <a:off x="5077838" y="3015574"/>
            <a:ext cx="1575881" cy="1400783"/>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91D16C9-635C-C05E-44FF-7471BE411A57}"/>
              </a:ext>
            </a:extLst>
          </p:cNvPr>
          <p:cNvSpPr/>
          <p:nvPr/>
        </p:nvSpPr>
        <p:spPr>
          <a:xfrm rot="13330113">
            <a:off x="7852528" y="5137009"/>
            <a:ext cx="2036189" cy="9521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2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9F6CF-C63F-5E45-9322-686E1C15D033}"/>
              </a:ext>
            </a:extLst>
          </p:cNvPr>
          <p:cNvSpPr txBox="1"/>
          <p:nvPr/>
        </p:nvSpPr>
        <p:spPr>
          <a:xfrm>
            <a:off x="1029733" y="436891"/>
            <a:ext cx="19399752" cy="1107996"/>
          </a:xfrm>
          <a:prstGeom prst="rect">
            <a:avLst/>
          </a:prstGeom>
          <a:noFill/>
        </p:spPr>
        <p:txBody>
          <a:bodyPr wrap="square" rtlCol="0">
            <a:spAutoFit/>
          </a:bodyPr>
          <a:lstStyle/>
          <a:p>
            <a:r>
              <a:rPr lang="en-US" sz="6600" dirty="0">
                <a:solidFill>
                  <a:srgbClr val="96CA4E"/>
                </a:solidFill>
                <a:latin typeface="Aptos ExtraBold" panose="020B0004020202020204" pitchFamily="34" charset="0"/>
                <a:ea typeface="Montserrat" charset="0"/>
                <a:cs typeface="Montserrat" charset="0"/>
              </a:rPr>
              <a:t>Lake Charles Lateral</a:t>
            </a:r>
            <a:r>
              <a:rPr lang="en-US" sz="6600" b="1" dirty="0">
                <a:solidFill>
                  <a:schemeClr val="accent6"/>
                </a:solidFill>
                <a:latin typeface="Aptos"/>
              </a:rPr>
              <a:t> </a:t>
            </a:r>
            <a:r>
              <a:rPr lang="en-US" sz="6600" b="1" dirty="0">
                <a:solidFill>
                  <a:schemeClr val="accent6"/>
                </a:solidFill>
                <a:latin typeface="Aptos" panose="020B0004020202020204" pitchFamily="34" charset="0"/>
                <a:ea typeface="Montserrat Light" charset="0"/>
                <a:cs typeface="Montserrat Light" charset="0"/>
              </a:rPr>
              <a:t>CO</a:t>
            </a:r>
            <a:r>
              <a:rPr lang="en-US" sz="6600" b="1" baseline="-25000" dirty="0">
                <a:solidFill>
                  <a:schemeClr val="accent6"/>
                </a:solidFill>
                <a:latin typeface="Aptos" panose="020B0004020202020204" pitchFamily="34" charset="0"/>
              </a:rPr>
              <a:t>2</a:t>
            </a:r>
            <a:r>
              <a:rPr lang="en-US" sz="6600" b="1" dirty="0">
                <a:solidFill>
                  <a:schemeClr val="accent6"/>
                </a:solidFill>
                <a:latin typeface="Aptos" panose="020B0004020202020204" pitchFamily="34" charset="0"/>
              </a:rPr>
              <a:t> </a:t>
            </a:r>
            <a:r>
              <a:rPr lang="en-US" sz="6600" dirty="0">
                <a:solidFill>
                  <a:srgbClr val="96CA4E"/>
                </a:solidFill>
                <a:latin typeface="Aptos ExtraBold" panose="020B0004020202020204" pitchFamily="34" charset="0"/>
                <a:ea typeface="Montserrat" charset="0"/>
                <a:cs typeface="Montserrat" charset="0"/>
              </a:rPr>
              <a:t>pipeline</a:t>
            </a:r>
          </a:p>
        </p:txBody>
      </p:sp>
      <p:grpSp>
        <p:nvGrpSpPr>
          <p:cNvPr id="25" name="Group 24">
            <a:extLst>
              <a:ext uri="{FF2B5EF4-FFF2-40B4-BE49-F238E27FC236}">
                <a16:creationId xmlns:a16="http://schemas.microsoft.com/office/drawing/2014/main" id="{3AA18CCB-0116-4224-737F-C8F544E223E4}"/>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6E561F5-A5A1-E808-6B62-D6CA076D4022}"/>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70BCD64A-4922-529C-2E21-B8034A524924}"/>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89E8CA51-3E77-4DB3-7D01-9743B5986EC9}"/>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FEBF979B-D78C-9E9F-91ED-0357A1DA8239}"/>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AC1AC474-9598-E482-BBD5-C8C511AB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4FC6EA0C-AFB8-A8EA-229E-45BB262C1A49}"/>
              </a:ext>
            </a:extLst>
          </p:cNvPr>
          <p:cNvSpPr txBox="1"/>
          <p:nvPr/>
        </p:nvSpPr>
        <p:spPr>
          <a:xfrm>
            <a:off x="502649" y="12520122"/>
            <a:ext cx="10226960" cy="646203"/>
          </a:xfrm>
          <a:prstGeom prst="rect">
            <a:avLst/>
          </a:prstGeom>
          <a:noFill/>
        </p:spPr>
        <p:txBody>
          <a:bodyPr wrap="square" rtlCol="0">
            <a:spAutoFit/>
          </a:bodyPr>
          <a:lstStyle/>
          <a:p>
            <a:r>
              <a:rPr lang="en-US" dirty="0">
                <a:solidFill>
                  <a:schemeClr val="bg1"/>
                </a:solidFill>
              </a:rPr>
              <a:t>Map from Certificate of Public Necessity</a:t>
            </a:r>
            <a:r>
              <a:rPr lang="en-US">
                <a:solidFill>
                  <a:schemeClr val="bg1"/>
                </a:solidFill>
              </a:rPr>
              <a:t> PL 25-016</a:t>
            </a:r>
            <a:r>
              <a:rPr lang="en-US" dirty="0">
                <a:solidFill>
                  <a:schemeClr val="bg1"/>
                </a:solidFill>
              </a:rPr>
              <a:t>. </a:t>
            </a:r>
          </a:p>
        </p:txBody>
      </p:sp>
      <p:pic>
        <p:nvPicPr>
          <p:cNvPr id="7" name="Picture 6">
            <a:extLst>
              <a:ext uri="{FF2B5EF4-FFF2-40B4-BE49-F238E27FC236}">
                <a16:creationId xmlns:a16="http://schemas.microsoft.com/office/drawing/2014/main" id="{56910752-5CD5-CEB6-CA42-EBBC0C86423D}"/>
              </a:ext>
            </a:extLst>
          </p:cNvPr>
          <p:cNvPicPr>
            <a:picLocks noChangeAspect="1"/>
          </p:cNvPicPr>
          <p:nvPr/>
        </p:nvPicPr>
        <p:blipFill>
          <a:blip r:embed="rId4"/>
          <a:stretch>
            <a:fillRect/>
          </a:stretch>
        </p:blipFill>
        <p:spPr>
          <a:xfrm>
            <a:off x="13018805" y="1966094"/>
            <a:ext cx="8454789" cy="10841268"/>
          </a:xfrm>
          <a:prstGeom prst="rect">
            <a:avLst/>
          </a:prstGeom>
        </p:spPr>
      </p:pic>
      <p:sp>
        <p:nvSpPr>
          <p:cNvPr id="8" name="TextBox 7">
            <a:extLst>
              <a:ext uri="{FF2B5EF4-FFF2-40B4-BE49-F238E27FC236}">
                <a16:creationId xmlns:a16="http://schemas.microsoft.com/office/drawing/2014/main" id="{2A85697E-0FDE-FDE5-C613-638EA8778382}"/>
              </a:ext>
            </a:extLst>
          </p:cNvPr>
          <p:cNvSpPr txBox="1"/>
          <p:nvPr/>
        </p:nvSpPr>
        <p:spPr>
          <a:xfrm>
            <a:off x="1513315" y="2884715"/>
            <a:ext cx="9605664" cy="10248960"/>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prstClr val="white"/>
                </a:solidFill>
              </a:rPr>
              <a:t>11.8 miles long and up to 12-inch pipeline diameter with associated valves and meter stations</a:t>
            </a:r>
          </a:p>
          <a:p>
            <a:pPr marL="571500" indent="-571500">
              <a:buFont typeface="Arial" panose="020B0604020202020204" pitchFamily="34" charset="0"/>
              <a:buChar char="•"/>
            </a:pPr>
            <a:endParaRPr lang="en-US" sz="4400" dirty="0">
              <a:solidFill>
                <a:schemeClr val="bg1"/>
              </a:solidFill>
            </a:endParaRPr>
          </a:p>
          <a:p>
            <a:pPr marL="571500" indent="-571500">
              <a:buFont typeface="Arial" panose="020B0604020202020204" pitchFamily="34" charset="0"/>
              <a:buChar char="•"/>
            </a:pPr>
            <a:r>
              <a:rPr lang="en-US" sz="4400" dirty="0">
                <a:solidFill>
                  <a:schemeClr val="bg1"/>
                </a:solidFill>
              </a:rPr>
              <a:t>Connect the proposed Lake Charles Methanol II facility to the existing Denbury/Exxon CO2 pipeline </a:t>
            </a:r>
          </a:p>
          <a:p>
            <a:pPr marL="571500" indent="-571500">
              <a:buFont typeface="Arial" panose="020B0604020202020204" pitchFamily="34" charset="0"/>
              <a:buChar char="•"/>
            </a:pPr>
            <a:endParaRPr lang="en-US" sz="4400" dirty="0">
              <a:solidFill>
                <a:schemeClr val="bg1"/>
              </a:solidFill>
            </a:endParaRPr>
          </a:p>
          <a:p>
            <a:pPr marL="571500" indent="-571500">
              <a:buFont typeface="Arial" panose="020B0604020202020204" pitchFamily="34" charset="0"/>
              <a:buChar char="•"/>
            </a:pPr>
            <a:r>
              <a:rPr lang="en-US" sz="4400" dirty="0">
                <a:solidFill>
                  <a:schemeClr val="bg1"/>
                </a:solidFill>
              </a:rPr>
              <a:t>CO2 transported via pipeline for EOR and/or geologic sequestration in Texas</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571500" indent="-571500">
              <a:buFont typeface="Arial" panose="020B0604020202020204" pitchFamily="34" charset="0"/>
              <a:buChar char="•"/>
            </a:pPr>
            <a:endParaRPr lang="en-US" sz="4400" dirty="0">
              <a:solidFill>
                <a:schemeClr val="bg1"/>
              </a:solidFill>
            </a:endParaRPr>
          </a:p>
          <a:p>
            <a:pPr marL="571500" indent="-571500">
              <a:buFont typeface="Arial" panose="020B0604020202020204" pitchFamily="34" charset="0"/>
              <a:buChar char="•"/>
            </a:pPr>
            <a:r>
              <a:rPr lang="en-US" sz="4400" dirty="0">
                <a:solidFill>
                  <a:schemeClr val="bg1"/>
                </a:solidFill>
              </a:rPr>
              <a:t>LCM claims 99% carbon reduction in carbon emissions using CCS</a:t>
            </a:r>
          </a:p>
          <a:p>
            <a:pPr marL="571500" indent="-571500">
              <a:buFont typeface="Arial" panose="020B0604020202020204" pitchFamily="34" charset="0"/>
              <a:buChar char="•"/>
            </a:pPr>
            <a:endParaRPr lang="en-US" sz="4400" dirty="0">
              <a:solidFill>
                <a:schemeClr val="bg1"/>
              </a:solidFill>
            </a:endParaRPr>
          </a:p>
          <a:p>
            <a:pPr marL="571500" indent="-571500">
              <a:buFont typeface="Arial" panose="020B0604020202020204" pitchFamily="34" charset="0"/>
              <a:buChar char="•"/>
            </a:pPr>
            <a:endParaRPr lang="en-US" sz="4400" dirty="0">
              <a:solidFill>
                <a:schemeClr val="bg1"/>
              </a:solidFill>
            </a:endParaRPr>
          </a:p>
        </p:txBody>
      </p:sp>
    </p:spTree>
    <p:extLst>
      <p:ext uri="{BB962C8B-B14F-4D97-AF65-F5344CB8AC3E}">
        <p14:creationId xmlns:p14="http://schemas.microsoft.com/office/powerpoint/2010/main" val="226478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9F6CF-C63F-5E45-9322-686E1C15D033}"/>
              </a:ext>
            </a:extLst>
          </p:cNvPr>
          <p:cNvSpPr txBox="1"/>
          <p:nvPr/>
        </p:nvSpPr>
        <p:spPr>
          <a:xfrm>
            <a:off x="1104040" y="518294"/>
            <a:ext cx="19399752" cy="1200329"/>
          </a:xfrm>
          <a:prstGeom prst="rect">
            <a:avLst/>
          </a:prstGeom>
          <a:noFill/>
        </p:spPr>
        <p:txBody>
          <a:bodyPr wrap="square" lIns="91440" tIns="45720" rIns="91440" bIns="45720" rtlCol="0" anchor="t">
            <a:spAutoFit/>
          </a:bodyPr>
          <a:lstStyle/>
          <a:p>
            <a:r>
              <a:rPr lang="en-US" sz="7200" dirty="0">
                <a:solidFill>
                  <a:schemeClr val="accent6"/>
                </a:solidFill>
                <a:latin typeface="Aptos ExtraBold" panose="020B0004020202020204" pitchFamily="34" charset="0"/>
                <a:ea typeface="Montserrat Light" charset="0"/>
                <a:cs typeface="Montserrat Light" charset="0"/>
              </a:rPr>
              <a:t>CO</a:t>
            </a:r>
            <a:r>
              <a:rPr lang="en-US" sz="7200" baseline="-25000" dirty="0">
                <a:solidFill>
                  <a:schemeClr val="accent6"/>
                </a:solidFill>
                <a:latin typeface="Aptos ExtraBold" panose="020B0004020202020204" pitchFamily="34" charset="0"/>
              </a:rPr>
              <a:t>2</a:t>
            </a:r>
            <a:r>
              <a:rPr lang="en-US" sz="7200" dirty="0">
                <a:solidFill>
                  <a:srgbClr val="96CA4E"/>
                </a:solidFill>
                <a:latin typeface="Aptos ExtraBold"/>
                <a:ea typeface="Montserrat" charset="0"/>
                <a:cs typeface="Montserrat" charset="0"/>
              </a:rPr>
              <a:t> Pipeline Risks</a:t>
            </a:r>
            <a:endParaRPr lang="en-US" sz="7200" dirty="0">
              <a:solidFill>
                <a:srgbClr val="96CA4E"/>
              </a:solidFill>
              <a:latin typeface="Aptos ExtraBold" panose="020B0004020202020204" pitchFamily="34" charset="0"/>
              <a:ea typeface="Montserrat" charset="0"/>
              <a:cs typeface="Montserrat" charset="0"/>
            </a:endParaRPr>
          </a:p>
        </p:txBody>
      </p:sp>
      <p:sp>
        <p:nvSpPr>
          <p:cNvPr id="3" name="TextBox 2">
            <a:extLst>
              <a:ext uri="{FF2B5EF4-FFF2-40B4-BE49-F238E27FC236}">
                <a16:creationId xmlns:a16="http://schemas.microsoft.com/office/drawing/2014/main" id="{08A0F688-6449-3F41-B82F-905E0119DDEA}"/>
              </a:ext>
            </a:extLst>
          </p:cNvPr>
          <p:cNvSpPr txBox="1"/>
          <p:nvPr/>
        </p:nvSpPr>
        <p:spPr>
          <a:xfrm>
            <a:off x="853238" y="2062917"/>
            <a:ext cx="12026184" cy="666041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600" dirty="0">
                <a:solidFill>
                  <a:schemeClr val="bg1"/>
                </a:solidFill>
                <a:latin typeface="Aptos" panose="020B0004020202020204" pitchFamily="34" charset="0"/>
              </a:rPr>
              <a:t>This project is part of a much larger build out of new CO</a:t>
            </a:r>
            <a:r>
              <a:rPr lang="en-US" sz="3600" baseline="-25000" dirty="0">
                <a:solidFill>
                  <a:schemeClr val="bg1"/>
                </a:solidFill>
                <a:latin typeface="Aptos" panose="020B0004020202020204" pitchFamily="34" charset="0"/>
              </a:rPr>
              <a:t>2</a:t>
            </a:r>
            <a:r>
              <a:rPr lang="en-US" sz="3600" dirty="0">
                <a:solidFill>
                  <a:schemeClr val="bg1"/>
                </a:solidFill>
                <a:latin typeface="Aptos" panose="020B0004020202020204" pitchFamily="34" charset="0"/>
              </a:rPr>
              <a:t> pipeline infrastructure across the state </a:t>
            </a:r>
          </a:p>
          <a:p>
            <a:pPr marL="457200" indent="-457200">
              <a:lnSpc>
                <a:spcPct val="150000"/>
              </a:lnSpc>
              <a:buFont typeface="Wingdings" panose="05000000000000000000" pitchFamily="2" charset="2"/>
              <a:buChar char="§"/>
            </a:pPr>
            <a:endParaRPr lang="en-US" sz="3600" dirty="0">
              <a:solidFill>
                <a:schemeClr val="bg1"/>
              </a:solidFill>
              <a:latin typeface="Aptos" panose="020B0004020202020204" pitchFamily="34" charset="0"/>
            </a:endParaRPr>
          </a:p>
          <a:p>
            <a:pPr marL="457200" indent="-457200">
              <a:lnSpc>
                <a:spcPct val="150000"/>
              </a:lnSpc>
              <a:buFont typeface="Wingdings" panose="05000000000000000000" pitchFamily="2" charset="2"/>
              <a:buChar char="§"/>
            </a:pPr>
            <a:r>
              <a:rPr lang="en-US" sz="3600" dirty="0">
                <a:solidFill>
                  <a:schemeClr val="bg1"/>
                </a:solidFill>
                <a:latin typeface="Aptos" panose="020B0004020202020204" pitchFamily="34" charset="0"/>
                <a:ea typeface="Montserrat Light" charset="0"/>
                <a:cs typeface="Montserrat Light" charset="0"/>
              </a:rPr>
              <a:t>CO</a:t>
            </a:r>
            <a:r>
              <a:rPr lang="en-US" sz="3600" baseline="-25000" dirty="0">
                <a:solidFill>
                  <a:schemeClr val="bg1"/>
                </a:solidFill>
                <a:latin typeface="Aptos" panose="020B0004020202020204" pitchFamily="34" charset="0"/>
              </a:rPr>
              <a:t>2</a:t>
            </a:r>
            <a:r>
              <a:rPr lang="en-US" sz="3600" dirty="0">
                <a:solidFill>
                  <a:schemeClr val="bg1"/>
                </a:solidFill>
                <a:latin typeface="Aptos" panose="020B0004020202020204" pitchFamily="34" charset="0"/>
                <a:ea typeface="Montserrat Light" charset="0"/>
                <a:cs typeface="Montserrat Light" charset="0"/>
              </a:rPr>
              <a:t> pipelines pose a number of risks to communities</a:t>
            </a:r>
          </a:p>
          <a:p>
            <a:pPr marL="1371417" lvl="1" indent="-457200">
              <a:lnSpc>
                <a:spcPct val="150000"/>
              </a:lnSpc>
              <a:buFont typeface="Wingdings" panose="05000000000000000000" pitchFamily="2" charset="2"/>
              <a:buChar char="§"/>
            </a:pPr>
            <a:r>
              <a:rPr lang="en-US" sz="3600" dirty="0">
                <a:solidFill>
                  <a:schemeClr val="bg1"/>
                </a:solidFill>
                <a:latin typeface="Aptos" panose="020B0004020202020204" pitchFamily="34" charset="0"/>
                <a:ea typeface="Montserrat Light" charset="0"/>
                <a:cs typeface="Montserrat Light" charset="0"/>
              </a:rPr>
              <a:t>Corrosion</a:t>
            </a:r>
          </a:p>
          <a:p>
            <a:pPr marL="1371417" lvl="1" indent="-457200">
              <a:lnSpc>
                <a:spcPct val="150000"/>
              </a:lnSpc>
              <a:buFont typeface="Wingdings" panose="05000000000000000000" pitchFamily="2" charset="2"/>
              <a:buChar char="§"/>
            </a:pPr>
            <a:r>
              <a:rPr lang="en-US" sz="3600" dirty="0">
                <a:solidFill>
                  <a:schemeClr val="bg1"/>
                </a:solidFill>
                <a:latin typeface="Aptos" panose="020B0004020202020204" pitchFamily="34" charset="0"/>
                <a:ea typeface="Montserrat Light" charset="0"/>
                <a:cs typeface="Montserrat Light" charset="0"/>
              </a:rPr>
              <a:t>Public health and safety</a:t>
            </a:r>
          </a:p>
          <a:p>
            <a:pPr marL="1371417" lvl="1" indent="-457200">
              <a:lnSpc>
                <a:spcPct val="150000"/>
              </a:lnSpc>
              <a:buFont typeface="Wingdings" panose="05000000000000000000" pitchFamily="2" charset="2"/>
              <a:buChar char="§"/>
            </a:pPr>
            <a:r>
              <a:rPr lang="en-US" sz="3600" dirty="0">
                <a:solidFill>
                  <a:schemeClr val="bg1"/>
                </a:solidFill>
                <a:latin typeface="Aptos" panose="020B0004020202020204" pitchFamily="34" charset="0"/>
                <a:ea typeface="Montserrat Light" charset="0"/>
                <a:cs typeface="Montserrat Light" charset="0"/>
              </a:rPr>
              <a:t>Examples: </a:t>
            </a:r>
            <a:r>
              <a:rPr lang="en-US" sz="3600" dirty="0" err="1">
                <a:solidFill>
                  <a:schemeClr val="bg1"/>
                </a:solidFill>
                <a:latin typeface="Aptos" panose="020B0004020202020204" pitchFamily="34" charset="0"/>
                <a:ea typeface="Montserrat Light" charset="0"/>
                <a:cs typeface="Montserrat Light" charset="0"/>
              </a:rPr>
              <a:t>Satartia</a:t>
            </a:r>
            <a:r>
              <a:rPr lang="en-US" sz="3600" dirty="0">
                <a:solidFill>
                  <a:schemeClr val="bg1"/>
                </a:solidFill>
                <a:latin typeface="Aptos" panose="020B0004020202020204" pitchFamily="34" charset="0"/>
                <a:ea typeface="Montserrat Light" charset="0"/>
                <a:cs typeface="Montserrat Light" charset="0"/>
              </a:rPr>
              <a:t>, MS in 2020, and Sulphur, LA in 2024</a:t>
            </a:r>
          </a:p>
        </p:txBody>
      </p:sp>
      <p:grpSp>
        <p:nvGrpSpPr>
          <p:cNvPr id="25" name="Group 24">
            <a:extLst>
              <a:ext uri="{FF2B5EF4-FFF2-40B4-BE49-F238E27FC236}">
                <a16:creationId xmlns:a16="http://schemas.microsoft.com/office/drawing/2014/main" id="{3AA18CCB-0116-4224-737F-C8F544E223E4}"/>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56E561F5-A5A1-E808-6B62-D6CA076D4022}"/>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70BCD64A-4922-529C-2E21-B8034A524924}"/>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89E8CA51-3E77-4DB3-7D01-9743B5986EC9}"/>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FEBF979B-D78C-9E9F-91ED-0357A1DA8239}"/>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AC1AC474-9598-E482-BBD5-C8C511AB7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7" name="TextBox 6">
            <a:extLst>
              <a:ext uri="{FF2B5EF4-FFF2-40B4-BE49-F238E27FC236}">
                <a16:creationId xmlns:a16="http://schemas.microsoft.com/office/drawing/2014/main" id="{C0890678-75CD-3897-EB60-F0CC88C71E48}"/>
              </a:ext>
            </a:extLst>
          </p:cNvPr>
          <p:cNvSpPr txBox="1"/>
          <p:nvPr/>
        </p:nvSpPr>
        <p:spPr>
          <a:xfrm>
            <a:off x="16242722" y="13126286"/>
            <a:ext cx="7406905" cy="523220"/>
          </a:xfrm>
          <a:prstGeom prst="rect">
            <a:avLst/>
          </a:prstGeom>
          <a:noFill/>
        </p:spPr>
        <p:txBody>
          <a:bodyPr wrap="square" rtlCol="0">
            <a:spAutoFit/>
          </a:bodyPr>
          <a:lstStyle/>
          <a:p>
            <a:r>
              <a:rPr lang="en-US" sz="2800">
                <a:solidFill>
                  <a:schemeClr val="bg1"/>
                </a:solidFill>
              </a:rPr>
              <a:t>CO</a:t>
            </a:r>
            <a:r>
              <a:rPr lang="en-US" sz="2800" baseline="-25000">
                <a:solidFill>
                  <a:schemeClr val="bg1"/>
                </a:solidFill>
              </a:rPr>
              <a:t>2</a:t>
            </a:r>
            <a:r>
              <a:rPr lang="en-US" sz="2800">
                <a:solidFill>
                  <a:schemeClr val="bg1"/>
                </a:solidFill>
              </a:rPr>
              <a:t> pipeline rupture near Satartia, MS, Feb 2020</a:t>
            </a:r>
          </a:p>
        </p:txBody>
      </p:sp>
      <p:pic>
        <p:nvPicPr>
          <p:cNvPr id="10" name="Picture 9">
            <a:extLst>
              <a:ext uri="{FF2B5EF4-FFF2-40B4-BE49-F238E27FC236}">
                <a16:creationId xmlns:a16="http://schemas.microsoft.com/office/drawing/2014/main" id="{80C4B994-F550-CC09-B1CB-BA35E2700D96}"/>
              </a:ext>
            </a:extLst>
          </p:cNvPr>
          <p:cNvPicPr>
            <a:picLocks noChangeAspect="1"/>
          </p:cNvPicPr>
          <p:nvPr/>
        </p:nvPicPr>
        <p:blipFill>
          <a:blip r:embed="rId4"/>
          <a:stretch>
            <a:fillRect/>
          </a:stretch>
        </p:blipFill>
        <p:spPr>
          <a:xfrm>
            <a:off x="13632260" y="234949"/>
            <a:ext cx="8499299" cy="8928506"/>
          </a:xfrm>
          <a:prstGeom prst="rect">
            <a:avLst/>
          </a:prstGeom>
        </p:spPr>
      </p:pic>
      <p:pic>
        <p:nvPicPr>
          <p:cNvPr id="4" name="Picture 3">
            <a:extLst>
              <a:ext uri="{FF2B5EF4-FFF2-40B4-BE49-F238E27FC236}">
                <a16:creationId xmlns:a16="http://schemas.microsoft.com/office/drawing/2014/main" id="{9AAC5F99-6C11-DC99-E928-12C1CD14A5B7}"/>
              </a:ext>
            </a:extLst>
          </p:cNvPr>
          <p:cNvPicPr>
            <a:picLocks noChangeAspect="1"/>
          </p:cNvPicPr>
          <p:nvPr/>
        </p:nvPicPr>
        <p:blipFill>
          <a:blip r:embed="rId5"/>
          <a:srcRect/>
          <a:stretch/>
        </p:blipFill>
        <p:spPr>
          <a:xfrm>
            <a:off x="16242722" y="6658703"/>
            <a:ext cx="7840088" cy="6404481"/>
          </a:xfrm>
          <a:prstGeom prst="rect">
            <a:avLst/>
          </a:prstGeom>
        </p:spPr>
      </p:pic>
    </p:spTree>
    <p:extLst>
      <p:ext uri="{BB962C8B-B14F-4D97-AF65-F5344CB8AC3E}">
        <p14:creationId xmlns:p14="http://schemas.microsoft.com/office/powerpoint/2010/main" val="136312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C9F9E-AF18-66AC-B96D-8CF7A6432B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F27AD6-09BA-BED1-C86C-6AAD734F67A9}"/>
              </a:ext>
            </a:extLst>
          </p:cNvPr>
          <p:cNvSpPr txBox="1"/>
          <p:nvPr/>
        </p:nvSpPr>
        <p:spPr>
          <a:xfrm>
            <a:off x="1104040" y="518294"/>
            <a:ext cx="19399752" cy="1200329"/>
          </a:xfrm>
          <a:prstGeom prst="rect">
            <a:avLst/>
          </a:prstGeom>
          <a:noFill/>
        </p:spPr>
        <p:txBody>
          <a:bodyPr wrap="square" lIns="91440" tIns="45720" rIns="91440" bIns="45720" rtlCol="0" anchor="t">
            <a:spAutoFit/>
          </a:bodyPr>
          <a:lstStyle/>
          <a:p>
            <a:r>
              <a:rPr lang="en-US" sz="7200" dirty="0">
                <a:solidFill>
                  <a:schemeClr val="accent6"/>
                </a:solidFill>
                <a:latin typeface="Aptos ExtraBold" panose="020B0004020202020204" pitchFamily="34" charset="0"/>
                <a:ea typeface="Montserrat Light" charset="0"/>
                <a:cs typeface="Montserrat Light" charset="0"/>
              </a:rPr>
              <a:t>CO</a:t>
            </a:r>
            <a:r>
              <a:rPr lang="en-US" sz="7200" baseline="-25000" dirty="0">
                <a:solidFill>
                  <a:schemeClr val="accent6"/>
                </a:solidFill>
                <a:latin typeface="Aptos ExtraBold" panose="020B0004020202020204" pitchFamily="34" charset="0"/>
              </a:rPr>
              <a:t>2</a:t>
            </a:r>
            <a:r>
              <a:rPr lang="en-US" sz="7200" dirty="0">
                <a:solidFill>
                  <a:srgbClr val="96CA4E"/>
                </a:solidFill>
                <a:latin typeface="Aptos ExtraBold"/>
                <a:ea typeface="Montserrat" charset="0"/>
                <a:cs typeface="Montserrat" charset="0"/>
              </a:rPr>
              <a:t> Pipeline Risks</a:t>
            </a:r>
            <a:endParaRPr lang="en-US" sz="7200" dirty="0">
              <a:solidFill>
                <a:srgbClr val="96CA4E"/>
              </a:solidFill>
              <a:latin typeface="Aptos ExtraBold" panose="020B0004020202020204" pitchFamily="34" charset="0"/>
              <a:ea typeface="Montserrat" charset="0"/>
              <a:cs typeface="Montserrat" charset="0"/>
            </a:endParaRPr>
          </a:p>
        </p:txBody>
      </p:sp>
      <p:sp>
        <p:nvSpPr>
          <p:cNvPr id="3" name="TextBox 2">
            <a:extLst>
              <a:ext uri="{FF2B5EF4-FFF2-40B4-BE49-F238E27FC236}">
                <a16:creationId xmlns:a16="http://schemas.microsoft.com/office/drawing/2014/main" id="{C90837DE-5493-9D35-0424-17EB71D0F462}"/>
              </a:ext>
            </a:extLst>
          </p:cNvPr>
          <p:cNvSpPr txBox="1"/>
          <p:nvPr/>
        </p:nvSpPr>
        <p:spPr>
          <a:xfrm>
            <a:off x="1104040" y="4212686"/>
            <a:ext cx="11082600" cy="5078313"/>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solidFill>
                <a:latin typeface="Arial" panose="020B0604020202020204" pitchFamily="34" charset="0"/>
              </a:rPr>
              <a:t>The reality of carbon capture: </a:t>
            </a:r>
            <a:br>
              <a:rPr lang="en-US" sz="3600" dirty="0">
                <a:solidFill>
                  <a:schemeClr val="bg1"/>
                </a:solidFill>
                <a:latin typeface="Arial" panose="020B0604020202020204" pitchFamily="34" charset="0"/>
              </a:rPr>
            </a:br>
            <a:r>
              <a:rPr lang="en-US" sz="3600" dirty="0">
                <a:solidFill>
                  <a:schemeClr val="bg1"/>
                </a:solidFill>
                <a:latin typeface="Arial" panose="020B0604020202020204" pitchFamily="34" charset="0"/>
              </a:rPr>
              <a:t>Mississippi CO2 Pipeline Explosion. </a:t>
            </a:r>
            <a:br>
              <a:rPr lang="en-US" sz="3600" dirty="0">
                <a:solidFill>
                  <a:schemeClr val="bg1"/>
                </a:solidFill>
                <a:latin typeface="Arial" panose="020B0604020202020204" pitchFamily="34" charset="0"/>
              </a:rPr>
            </a:br>
            <a:r>
              <a:rPr lang="en-US" sz="3600" dirty="0">
                <a:solidFill>
                  <a:schemeClr val="bg1"/>
                </a:solidFill>
                <a:latin typeface="Arial" panose="020B0604020202020204" pitchFamily="34" charset="0"/>
              </a:rPr>
              <a:t>Victims and Rescuers tell story.</a:t>
            </a:r>
            <a:endParaRPr lang="en-US" sz="3600" dirty="0">
              <a:solidFill>
                <a:schemeClr val="bg1"/>
              </a:solidFill>
            </a:endParaRPr>
          </a:p>
          <a:p>
            <a:endParaRPr lang="en-US" sz="3600" u="sng" dirty="0">
              <a:solidFill>
                <a:schemeClr val="bg1"/>
              </a:solidFill>
              <a:latin typeface="Arial" panose="020B0604020202020204" pitchFamily="34" charset="0"/>
              <a:hlinkClick r:id="rId3"/>
            </a:endParaRPr>
          </a:p>
          <a:p>
            <a:r>
              <a:rPr lang="en-US" sz="3600" u="sng" dirty="0">
                <a:solidFill>
                  <a:srgbClr val="2200CC"/>
                </a:solidFill>
                <a:latin typeface="Arial" panose="020B0604020202020204" pitchFamily="34" charset="0"/>
                <a:hlinkClick r:id="rId3"/>
              </a:rPr>
              <a:t>https://www.youtube.com/watch?v=yGIXeWktiWU</a:t>
            </a:r>
            <a:endParaRPr lang="en-US" sz="3600" dirty="0"/>
          </a:p>
          <a:p>
            <a:pPr marL="571500" indent="-571500">
              <a:buFont typeface="Arial" panose="020B0604020202020204" pitchFamily="34" charset="0"/>
              <a:buChar char="•"/>
            </a:pPr>
            <a:endParaRPr lang="en-US" sz="3600" dirty="0">
              <a:solidFill>
                <a:schemeClr val="bg1"/>
              </a:solidFill>
              <a:latin typeface="Arial" panose="020B0604020202020204" pitchFamily="34" charset="0"/>
            </a:endParaRPr>
          </a:p>
          <a:p>
            <a:pPr marL="571500" indent="-571500">
              <a:buFont typeface="Arial" panose="020B0604020202020204" pitchFamily="34" charset="0"/>
              <a:buChar char="•"/>
            </a:pPr>
            <a:r>
              <a:rPr lang="en-US" sz="3600" dirty="0">
                <a:solidFill>
                  <a:schemeClr val="bg1"/>
                </a:solidFill>
                <a:latin typeface="Arial" panose="020B0604020202020204" pitchFamily="34" charset="0"/>
              </a:rPr>
              <a:t>Experimental explosion shows movement over flat terrain, first upward, then dense overland spread, up to 2 miles</a:t>
            </a:r>
            <a:endParaRPr lang="en-US" sz="3600" dirty="0">
              <a:solidFill>
                <a:schemeClr val="bg1"/>
              </a:solidFill>
            </a:endParaRPr>
          </a:p>
        </p:txBody>
      </p:sp>
      <p:grpSp>
        <p:nvGrpSpPr>
          <p:cNvPr id="25" name="Group 24">
            <a:extLst>
              <a:ext uri="{FF2B5EF4-FFF2-40B4-BE49-F238E27FC236}">
                <a16:creationId xmlns:a16="http://schemas.microsoft.com/office/drawing/2014/main" id="{6EFC651E-12DF-FD1C-090B-2D295DA1474F}"/>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A815E8E0-C8A0-7583-FE37-FFF5450B638B}"/>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F676FF6E-583F-2B9E-0BCE-DCCEFB453906}"/>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FE6B9553-7BD5-8E0C-61B6-9AA5AB5FFF2E}"/>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96A197FC-959B-E3CA-14B1-3986789ADE3B}"/>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E42EC74A-1FD4-BCAB-0CE9-AE5DD4E0F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pic>
        <p:nvPicPr>
          <p:cNvPr id="6" name="Picture 4">
            <a:extLst>
              <a:ext uri="{FF2B5EF4-FFF2-40B4-BE49-F238E27FC236}">
                <a16:creationId xmlns:a16="http://schemas.microsoft.com/office/drawing/2014/main" id="{A2BDABD2-97BF-95AC-9765-6A08EC869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931" y="4907055"/>
            <a:ext cx="7288769" cy="4058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591140E-4218-7FE1-D278-D3F07C145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9931" y="9296058"/>
            <a:ext cx="7243916" cy="41280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A2F96A5-2D0E-83E9-6D0A-924E7CF4E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52993" y="291872"/>
            <a:ext cx="7420601" cy="428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E62D90-3604-F469-965F-2E19E41E6C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F5B493-FB55-5728-6879-C206F0872AB3}"/>
              </a:ext>
            </a:extLst>
          </p:cNvPr>
          <p:cNvSpPr txBox="1"/>
          <p:nvPr/>
        </p:nvSpPr>
        <p:spPr>
          <a:xfrm>
            <a:off x="1104040" y="518294"/>
            <a:ext cx="19399752" cy="1200329"/>
          </a:xfrm>
          <a:prstGeom prst="rect">
            <a:avLst/>
          </a:prstGeom>
          <a:noFill/>
        </p:spPr>
        <p:txBody>
          <a:bodyPr wrap="square" rtlCol="0">
            <a:spAutoFit/>
          </a:bodyPr>
          <a:lstStyle/>
          <a:p>
            <a:r>
              <a:rPr kumimoji="0" lang="en-US" sz="7200" b="0" i="0" u="none" strike="noStrike" kern="1200" cap="none" spc="0" normalizeH="0" baseline="0" noProof="0" dirty="0">
                <a:ln>
                  <a:noFill/>
                </a:ln>
                <a:solidFill>
                  <a:srgbClr val="70AD47"/>
                </a:solidFill>
                <a:effectLst/>
                <a:uLnTx/>
                <a:uFillTx/>
                <a:latin typeface="Aptos ExtraBold" panose="020B0004020202020204" pitchFamily="34" charset="0"/>
                <a:ea typeface="Montserrat Light" charset="0"/>
                <a:cs typeface="Montserrat Light" charset="0"/>
              </a:rPr>
              <a:t>CO</a:t>
            </a:r>
            <a:r>
              <a:rPr kumimoji="0" lang="en-US" sz="7200" b="0" i="0" u="none" strike="noStrike" kern="1200" cap="none" spc="0" normalizeH="0" baseline="-25000" noProof="0" dirty="0">
                <a:ln>
                  <a:noFill/>
                </a:ln>
                <a:solidFill>
                  <a:srgbClr val="70AD47"/>
                </a:solidFill>
                <a:effectLst/>
                <a:uLnTx/>
                <a:uFillTx/>
                <a:latin typeface="Aptos ExtraBold" panose="020B0004020202020204" pitchFamily="34" charset="0"/>
                <a:ea typeface="+mn-ea"/>
                <a:cs typeface="+mn-cs"/>
              </a:rPr>
              <a:t>2</a:t>
            </a:r>
            <a:r>
              <a:rPr lang="en-US" sz="6600" dirty="0">
                <a:solidFill>
                  <a:srgbClr val="96CA4E"/>
                </a:solidFill>
                <a:latin typeface="Aptos ExtraBold" panose="020B0004020202020204" pitchFamily="34" charset="0"/>
                <a:ea typeface="Montserrat" charset="0"/>
                <a:cs typeface="Montserrat" charset="0"/>
              </a:rPr>
              <a:t> Pipeline proposed route</a:t>
            </a:r>
          </a:p>
        </p:txBody>
      </p:sp>
      <p:grpSp>
        <p:nvGrpSpPr>
          <p:cNvPr id="25" name="Group 24">
            <a:extLst>
              <a:ext uri="{FF2B5EF4-FFF2-40B4-BE49-F238E27FC236}">
                <a16:creationId xmlns:a16="http://schemas.microsoft.com/office/drawing/2014/main" id="{942BC9F7-43FB-26FF-963F-7DA5BFDED5B8}"/>
              </a:ext>
            </a:extLst>
          </p:cNvPr>
          <p:cNvGrpSpPr>
            <a:grpSpLocks noGrp="1" noUngrp="1" noRot="1" noMove="1" noResize="1"/>
          </p:cNvGrpSpPr>
          <p:nvPr/>
        </p:nvGrpSpPr>
        <p:grpSpPr>
          <a:xfrm rot="5400000">
            <a:off x="-6768549" y="6768548"/>
            <a:ext cx="13716003" cy="178906"/>
            <a:chOff x="1" y="9963150"/>
            <a:chExt cx="24377649" cy="263572"/>
          </a:xfrm>
        </p:grpSpPr>
        <p:sp>
          <p:nvSpPr>
            <p:cNvPr id="26" name="Rectangle 25">
              <a:extLst>
                <a:ext uri="{FF2B5EF4-FFF2-40B4-BE49-F238E27FC236}">
                  <a16:creationId xmlns:a16="http://schemas.microsoft.com/office/drawing/2014/main" id="{7BDD948C-2850-7303-70DA-B56F79E31D84}"/>
                </a:ext>
              </a:extLst>
            </p:cNvPr>
            <p:cNvSpPr>
              <a:spLocks noGrp="1" noRot="1" noMove="1" noResize="1" noEditPoints="1" noAdjustHandles="1" noChangeArrowheads="1" noChangeShapeType="1"/>
            </p:cNvSpPr>
            <p:nvPr/>
          </p:nvSpPr>
          <p:spPr>
            <a:xfrm>
              <a:off x="1" y="9963150"/>
              <a:ext cx="8134350" cy="263572"/>
            </a:xfrm>
            <a:prstGeom prst="rect">
              <a:avLst/>
            </a:prstGeom>
            <a:solidFill>
              <a:srgbClr val="96C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7" name="Rectangle 26">
              <a:extLst>
                <a:ext uri="{FF2B5EF4-FFF2-40B4-BE49-F238E27FC236}">
                  <a16:creationId xmlns:a16="http://schemas.microsoft.com/office/drawing/2014/main" id="{488B2C3E-343F-2965-EBBF-9EE4D17A9C1C}"/>
                </a:ext>
              </a:extLst>
            </p:cNvPr>
            <p:cNvSpPr>
              <a:spLocks noGrp="1" noRot="1" noMove="1" noResize="1" noEditPoints="1" noAdjustHandles="1" noChangeArrowheads="1" noChangeShapeType="1"/>
            </p:cNvSpPr>
            <p:nvPr/>
          </p:nvSpPr>
          <p:spPr>
            <a:xfrm>
              <a:off x="8134351" y="9963150"/>
              <a:ext cx="5448299" cy="263572"/>
            </a:xfrm>
            <a:prstGeom prst="rect">
              <a:avLst/>
            </a:prstGeom>
            <a:solidFill>
              <a:srgbClr val="E22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8" name="Rectangle 27">
              <a:extLst>
                <a:ext uri="{FF2B5EF4-FFF2-40B4-BE49-F238E27FC236}">
                  <a16:creationId xmlns:a16="http://schemas.microsoft.com/office/drawing/2014/main" id="{9BE17726-F3EC-8153-FB0E-D88EDFC3B10F}"/>
                </a:ext>
              </a:extLst>
            </p:cNvPr>
            <p:cNvSpPr>
              <a:spLocks noGrp="1" noRot="1" noMove="1" noResize="1" noEditPoints="1" noAdjustHandles="1" noChangeArrowheads="1" noChangeShapeType="1"/>
            </p:cNvSpPr>
            <p:nvPr/>
          </p:nvSpPr>
          <p:spPr>
            <a:xfrm>
              <a:off x="13530801" y="9963150"/>
              <a:ext cx="3995198" cy="263572"/>
            </a:xfrm>
            <a:prstGeom prst="rect">
              <a:avLst/>
            </a:prstGeom>
            <a:solidFill>
              <a:srgbClr val="F47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9" name="Rectangle 28">
              <a:extLst>
                <a:ext uri="{FF2B5EF4-FFF2-40B4-BE49-F238E27FC236}">
                  <a16:creationId xmlns:a16="http://schemas.microsoft.com/office/drawing/2014/main" id="{94A2194F-8AEC-951D-2D3B-FBB1F77EE14D}"/>
                </a:ext>
              </a:extLst>
            </p:cNvPr>
            <p:cNvSpPr>
              <a:spLocks noGrp="1" noRot="1" noMove="1" noResize="1" noEditPoints="1" noAdjustHandles="1" noChangeArrowheads="1" noChangeShapeType="1"/>
            </p:cNvSpPr>
            <p:nvPr/>
          </p:nvSpPr>
          <p:spPr>
            <a:xfrm>
              <a:off x="17526000" y="9963150"/>
              <a:ext cx="6851650" cy="263572"/>
            </a:xfrm>
            <a:prstGeom prst="rect">
              <a:avLst/>
            </a:prstGeom>
            <a:solidFill>
              <a:srgbClr val="0C8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pic>
        <p:nvPicPr>
          <p:cNvPr id="5" name="Picture 4" descr="A black and white logo with a globe and a pillar&#10;&#10;Description automatically generated">
            <a:extLst>
              <a:ext uri="{FF2B5EF4-FFF2-40B4-BE49-F238E27FC236}">
                <a16:creationId xmlns:a16="http://schemas.microsoft.com/office/drawing/2014/main" id="{CD0F6A5E-272C-8597-1CC0-90ACFB48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3397" y="518294"/>
            <a:ext cx="1428750" cy="1447800"/>
          </a:xfrm>
          <a:prstGeom prst="rect">
            <a:avLst/>
          </a:prstGeom>
        </p:spPr>
      </p:pic>
      <p:sp>
        <p:nvSpPr>
          <p:cNvPr id="12" name="TextBox 11">
            <a:extLst>
              <a:ext uri="{FF2B5EF4-FFF2-40B4-BE49-F238E27FC236}">
                <a16:creationId xmlns:a16="http://schemas.microsoft.com/office/drawing/2014/main" id="{33A51941-654F-ACCD-781A-4E4746169F4A}"/>
              </a:ext>
            </a:extLst>
          </p:cNvPr>
          <p:cNvSpPr txBox="1"/>
          <p:nvPr/>
        </p:nvSpPr>
        <p:spPr>
          <a:xfrm>
            <a:off x="502649" y="12520122"/>
            <a:ext cx="23372350" cy="1200072"/>
          </a:xfrm>
          <a:prstGeom prst="rect">
            <a:avLst/>
          </a:prstGeom>
          <a:noFill/>
        </p:spPr>
        <p:txBody>
          <a:bodyPr wrap="square" rtlCol="0">
            <a:spAutoFit/>
          </a:bodyPr>
          <a:lstStyle/>
          <a:p>
            <a:r>
              <a:rPr lang="en-US">
                <a:solidFill>
                  <a:schemeClr val="bg1"/>
                </a:solidFill>
              </a:rPr>
              <a:t>Map from Scott Eustis, Healthy Gulf. Additional link to explore: </a:t>
            </a:r>
            <a:r>
              <a:rPr lang="en-US">
                <a:solidFill>
                  <a:schemeClr val="bg1"/>
                </a:solidFill>
                <a:hlinkClick r:id="rId4"/>
              </a:rPr>
              <a:t>https://www.google.com/maps/d/viewer?mid=18vKag-dTa11TYLNE6DC85CEn-XLj6P8&amp;ll=30.245968049945024%2C-93.27751177268291&amp;z=12</a:t>
            </a:r>
            <a:r>
              <a:rPr lang="en-US">
                <a:solidFill>
                  <a:schemeClr val="bg1"/>
                </a:solidFill>
              </a:rPr>
              <a:t> </a:t>
            </a:r>
          </a:p>
        </p:txBody>
      </p:sp>
      <p:pic>
        <p:nvPicPr>
          <p:cNvPr id="1026" name="Picture 2">
            <a:extLst>
              <a:ext uri="{FF2B5EF4-FFF2-40B4-BE49-F238E27FC236}">
                <a16:creationId xmlns:a16="http://schemas.microsoft.com/office/drawing/2014/main" id="{CED650B4-1C76-52B2-45BB-CF561C170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433" y="1882014"/>
            <a:ext cx="17216783" cy="105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775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43b923-0545-4f22-a19a-e5cc45d627e2">
      <Terms xmlns="http://schemas.microsoft.com/office/infopath/2007/PartnerControls"/>
    </lcf76f155ced4ddcb4097134ff3c332f>
    <TaxCatchAll xmlns="48c90118-eca6-4993-b5c5-342eb901e7e9" xsi:nil="true"/>
    <image xmlns="5b43b923-0545-4f22-a19a-e5cc45d627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7DC188717F114F8844574A4A2D237C" ma:contentTypeVersion="20" ma:contentTypeDescription="Create a new document." ma:contentTypeScope="" ma:versionID="f37f548b1b5608b356772c7e21bb3adb">
  <xsd:schema xmlns:xsd="http://www.w3.org/2001/XMLSchema" xmlns:xs="http://www.w3.org/2001/XMLSchema" xmlns:p="http://schemas.microsoft.com/office/2006/metadata/properties" xmlns:ns2="5b43b923-0545-4f22-a19a-e5cc45d627e2" xmlns:ns3="48c90118-eca6-4993-b5c5-342eb901e7e9" targetNamespace="http://schemas.microsoft.com/office/2006/metadata/properties" ma:root="true" ma:fieldsID="e94478d757c40044edd48c0c5f885a04" ns2:_="" ns3:_="">
    <xsd:import namespace="5b43b923-0545-4f22-a19a-e5cc45d627e2"/>
    <xsd:import namespace="48c90118-eca6-4993-b5c5-342eb901e7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3b923-0545-4f22-a19a-e5cc45d627e2"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ObjectDetectorVersions" ma:index="8" nillable="true" ma:displayName="MediaServiceObjectDetectorVersions" ma:hidden="true" ma:indexed="true" ma:internalName="MediaServiceObjectDetectorVersions" ma:readOnly="true">
      <xsd:simpleType>
        <xsd:restriction base="dms:Text"/>
      </xsd:simple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d33ba560-a568-4f4f-81b9-f7d1e4f7351c"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hidden="true"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image" ma:index="23"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c90118-eca6-4993-b5c5-342eb901e7e9"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527fb565-87f4-4eb5-9f70-a0e5e8ce97cd}" ma:internalName="TaxCatchAll" ma:readOnly="false" ma:showField="CatchAllData" ma:web="48c90118-eca6-4993-b5c5-342eb901e7e9">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0EC4BC-CBFB-491A-A6B2-E48FD1745941}">
  <ds:schemaRefs>
    <ds:schemaRef ds:uri="b1ccdaf4-9e0a-4563-80c5-4d5cb1bd9eed"/>
    <ds:schemaRef ds:uri="http://schemas.microsoft.com/office/2006/documentManagement/types"/>
    <ds:schemaRef ds:uri="3b8d3b0e-cc10-4e20-9ae3-b5cb3bd16f67"/>
    <ds:schemaRef ds:uri="http://schemas.microsoft.com/office/2006/metadata/properties"/>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05FF7C-F9B6-4361-B950-673388091E96}">
  <ds:schemaRefs>
    <ds:schemaRef ds:uri="http://schemas.microsoft.com/sharepoint/v3/contenttype/forms"/>
  </ds:schemaRefs>
</ds:datastoreItem>
</file>

<file path=customXml/itemProps3.xml><?xml version="1.0" encoding="utf-8"?>
<ds:datastoreItem xmlns:ds="http://schemas.openxmlformats.org/officeDocument/2006/customXml" ds:itemID="{9BB86D02-B639-4CE9-9458-1E25DF18AB87}"/>
</file>

<file path=docProps/app.xml><?xml version="1.0" encoding="utf-8"?>
<Properties xmlns="http://schemas.openxmlformats.org/officeDocument/2006/extended-properties" xmlns:vt="http://schemas.openxmlformats.org/officeDocument/2006/docPropsVTypes">
  <Template>Office Theme</Template>
  <TotalTime>10</TotalTime>
  <Words>1082</Words>
  <Application>Microsoft Office PowerPoint</Application>
  <PresentationFormat>Custom</PresentationFormat>
  <Paragraphs>132</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genuine742</dc:creator>
  <cp:lastModifiedBy>Zora Djenohan</cp:lastModifiedBy>
  <cp:revision>3</cp:revision>
  <dcterms:created xsi:type="dcterms:W3CDTF">2019-07-24T15:26:53Z</dcterms:created>
  <dcterms:modified xsi:type="dcterms:W3CDTF">2025-10-19T15:36:12Z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0x010100947DC188717F114F8844574A4A2D237C</vt:lpwstr>
  </property>
  <property fmtid="{D5CDD505-2E9C-101B-9397-08002B2CF9AE}" pid="3" name="MediaServiceImageTags">
    <vt:lpwstr/>
  </property>
</Properties>
</file>